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4" r:id="rId36"/>
    <p:sldId id="292" r:id="rId37"/>
  </p:sldIdLst>
  <p:sldSz cx="9144000" cy="5143500" type="screen16x9"/>
  <p:notesSz cx="6858000" cy="9144000"/>
  <p:embeddedFontLst>
    <p:embeddedFont>
      <p:font typeface="Helvetica Neue" panose="020B0604020202020204" charset="0"/>
      <p:regular r:id="rId39"/>
      <p:bold r:id="rId40"/>
      <p:italic r:id="rId41"/>
      <p:boldItalic r:id="rId42"/>
    </p:embeddedFont>
    <p:embeddedFont>
      <p:font typeface="Roboto" panose="020B0604020202020204" charset="0"/>
      <p:regular r:id="rId43"/>
      <p:bold r:id="rId44"/>
      <p:italic r:id="rId45"/>
      <p:boldItalic r:id="rId46"/>
    </p:embeddedFont>
    <p:embeddedFont>
      <p:font typeface="Candara" panose="020E0502030303020204" pitchFamily="34" charset="0"/>
      <p:regular r:id="rId47"/>
      <p:bold r:id="rId48"/>
      <p:italic r:id="rId49"/>
      <p:boldItalic r:id="rId50"/>
    </p:embeddedFont>
    <p:embeddedFont>
      <p:font typeface="Source Sans Pro" panose="020B060402020202020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Georgia" panose="02040502050405020303" pitchFamily="18"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460FBE-1FF8-40AC-AE0B-A3A954D47837}">
  <a:tblStyle styleId="{75460FBE-1FF8-40AC-AE0B-A3A954D4783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6"/>
          </a:solidFill>
        </a:fill>
      </a:tcStyle>
    </a:wholeTbl>
    <a:band1H>
      <a:tcTxStyle/>
      <a:tcStyle>
        <a:tcBdr/>
        <a:fill>
          <a:solidFill>
            <a:srgbClr val="FFDECA"/>
          </a:solidFill>
        </a:fill>
      </a:tcStyle>
    </a:band1H>
    <a:band2H>
      <a:tcTxStyle/>
      <a:tcStyle>
        <a:tcBdr/>
      </a:tcStyle>
    </a:band2H>
    <a:band1V>
      <a:tcTxStyle/>
      <a:tcStyle>
        <a:tcBdr/>
        <a:fill>
          <a:solidFill>
            <a:srgbClr val="FFDE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D1F461-1E39-49FB-86A4-FCCB70434B07}" styleName="Table_1">
    <a:wholeTbl>
      <a:tcTxStyle b="off" i="off">
        <a:font>
          <a:latin typeface="Calibri"/>
          <a:ea typeface="Calibri"/>
          <a:cs typeface="Calibri"/>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40000"/>
            </a:schemeClr>
          </a:solidFill>
        </a:fill>
      </a:tcStyle>
    </a:band1H>
    <a:band2H>
      <a:tcTxStyle/>
      <a:tcStyle>
        <a:tcBdr/>
      </a:tcStyle>
    </a:band2H>
    <a:band1V>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a:tcStyle>
        <a:tcBdr/>
      </a:tcStyle>
    </a:neCell>
    <a:nwCell>
      <a:tcTxStyle/>
      <a:tcStyle>
        <a:tcBdr/>
      </a:tcStyle>
    </a:nwCell>
  </a:tblStyle>
  <a:tblStyle styleId="{E1F3BBF9-F118-4D52-BC6C-8A0ADD5D25DC}" styleName="Table_2">
    <a:wholeTbl>
      <a:tcTxStyle>
        <a:font>
          <a:latin typeface="Calibri"/>
          <a:ea typeface="Calibri"/>
          <a:cs typeface="Calibri"/>
        </a:font>
        <a:schemeClr val="tx1"/>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10" autoAdjust="0"/>
  </p:normalViewPr>
  <p:slideViewPr>
    <p:cSldViewPr snapToGrid="0">
      <p:cViewPr varScale="1">
        <p:scale>
          <a:sx n="73" d="100"/>
          <a:sy n="73" d="100"/>
        </p:scale>
        <p:origin x="129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49161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tacenter.org/~pdfs/sig/5_3_lta_introductio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4149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5851a49c_0_112: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505851a49c_0_112: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marR="0" lvl="0" indent="0" algn="l" rtl="0">
              <a:spcBef>
                <a:spcPts val="0"/>
              </a:spcBef>
              <a:spcAft>
                <a:spcPts val="0"/>
              </a:spcAft>
              <a:buClr>
                <a:schemeClr val="dk1"/>
              </a:buClr>
              <a:buSzPts val="1200"/>
              <a:buFont typeface="Arial"/>
              <a:buNone/>
            </a:pPr>
            <a:r>
              <a:rPr lang="en"/>
              <a:t>Presenter:</a:t>
            </a:r>
            <a:endParaRPr/>
          </a:p>
          <a:p>
            <a:pPr marL="0" marR="0" lvl="0" indent="0" algn="l" rtl="0">
              <a:spcBef>
                <a:spcPts val="0"/>
              </a:spcBef>
              <a:spcAft>
                <a:spcPts val="0"/>
              </a:spcAft>
              <a:buClr>
                <a:schemeClr val="dk1"/>
              </a:buClr>
              <a:buSzPts val="1200"/>
              <a:buFont typeface="Arial"/>
              <a:buNone/>
            </a:pPr>
            <a:r>
              <a:rPr lang="en"/>
              <a:t>Now we are going to switch gears and talk a little bit about the difference between Quantitative data vs. Qualitative data</a:t>
            </a:r>
            <a:endParaRPr/>
          </a:p>
          <a:p>
            <a:pPr marL="0" marR="0" lvl="0" indent="0" algn="l" rtl="0">
              <a:spcBef>
                <a:spcPts val="0"/>
              </a:spcBef>
              <a:spcAft>
                <a:spcPts val="0"/>
              </a:spcAft>
              <a:buClr>
                <a:schemeClr val="dk1"/>
              </a:buClr>
              <a:buSzPts val="1200"/>
              <a:buFont typeface="Arial"/>
              <a:buNone/>
            </a:pPr>
            <a:endParaRPr/>
          </a:p>
          <a:p>
            <a:pPr marL="0" marR="0" lvl="0" indent="0" algn="l" rtl="0">
              <a:spcBef>
                <a:spcPts val="0"/>
              </a:spcBef>
              <a:spcAft>
                <a:spcPts val="0"/>
              </a:spcAft>
              <a:buClr>
                <a:schemeClr val="dk1"/>
              </a:buClr>
              <a:buSzPts val="1200"/>
              <a:buFont typeface="Arial"/>
              <a:buNone/>
            </a:pPr>
            <a:r>
              <a:rPr lang="en" b="1">
                <a:solidFill>
                  <a:srgbClr val="222222"/>
                </a:solidFill>
                <a:highlight>
                  <a:srgbClr val="FFFFFF"/>
                </a:highlight>
                <a:latin typeface="Roboto"/>
                <a:ea typeface="Roboto"/>
                <a:cs typeface="Roboto"/>
                <a:sym typeface="Roboto"/>
              </a:rPr>
              <a:t>Quantitative data</a:t>
            </a:r>
            <a:r>
              <a:rPr lang="en">
                <a:solidFill>
                  <a:srgbClr val="222222"/>
                </a:solidFill>
                <a:highlight>
                  <a:srgbClr val="FFFFFF"/>
                </a:highlight>
                <a:latin typeface="Roboto"/>
                <a:ea typeface="Roboto"/>
                <a:cs typeface="Roboto"/>
                <a:sym typeface="Roboto"/>
              </a:rPr>
              <a:t> are measures of values or counts and are expressed as numbers. Quantitative data are data about numeric variables (e.g. how many; how much; or how often). </a:t>
            </a:r>
            <a:r>
              <a:rPr lang="en" b="1">
                <a:solidFill>
                  <a:srgbClr val="222222"/>
                </a:solidFill>
                <a:highlight>
                  <a:srgbClr val="FFFFFF"/>
                </a:highlight>
                <a:latin typeface="Roboto"/>
                <a:ea typeface="Roboto"/>
                <a:cs typeface="Roboto"/>
                <a:sym typeface="Roboto"/>
              </a:rPr>
              <a:t>Qualitative</a:t>
            </a:r>
            <a:r>
              <a:rPr lang="en">
                <a:solidFill>
                  <a:srgbClr val="222222"/>
                </a:solidFill>
                <a:highlight>
                  <a:srgbClr val="FFFFFF"/>
                </a:highlight>
                <a:latin typeface="Roboto"/>
                <a:ea typeface="Roboto"/>
                <a:cs typeface="Roboto"/>
                <a:sym typeface="Roboto"/>
              </a:rPr>
              <a:t> </a:t>
            </a:r>
            <a:r>
              <a:rPr lang="en" b="1">
                <a:solidFill>
                  <a:srgbClr val="222222"/>
                </a:solidFill>
                <a:highlight>
                  <a:srgbClr val="FFFFFF"/>
                </a:highlight>
                <a:latin typeface="Roboto"/>
                <a:ea typeface="Roboto"/>
                <a:cs typeface="Roboto"/>
                <a:sym typeface="Roboto"/>
              </a:rPr>
              <a:t>data</a:t>
            </a:r>
            <a:r>
              <a:rPr lang="en">
                <a:solidFill>
                  <a:srgbClr val="222222"/>
                </a:solidFill>
                <a:highlight>
                  <a:srgbClr val="FFFFFF"/>
                </a:highlight>
                <a:latin typeface="Roboto"/>
                <a:ea typeface="Roboto"/>
                <a:cs typeface="Roboto"/>
                <a:sym typeface="Roboto"/>
              </a:rPr>
              <a:t> are measures of 'types' and may be represented by a name, symbol, or a number code. They are descriptive data.</a:t>
            </a:r>
            <a:endParaRPr/>
          </a:p>
        </p:txBody>
      </p:sp>
      <p:sp>
        <p:nvSpPr>
          <p:cNvPr id="191" name="Google Shape;191;g505851a49c_0_112: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10</a:t>
            </a:fld>
            <a:endParaRPr sz="1200">
              <a:solidFill>
                <a:schemeClr val="dk1"/>
              </a:solidFill>
            </a:endParaRPr>
          </a:p>
        </p:txBody>
      </p:sp>
    </p:spTree>
    <p:extLst>
      <p:ext uri="{BB962C8B-B14F-4D97-AF65-F5344CB8AC3E}">
        <p14:creationId xmlns:p14="http://schemas.microsoft.com/office/powerpoint/2010/main" val="4073440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05851a49c_0_120:notes"/>
          <p:cNvSpPr txBox="1"/>
          <p:nvPr/>
        </p:nvSpPr>
        <p:spPr>
          <a:xfrm>
            <a:off x="3886200" y="8686812"/>
            <a:ext cx="2971800" cy="457200"/>
          </a:xfrm>
          <a:prstGeom prst="rect">
            <a:avLst/>
          </a:prstGeom>
          <a:noFill/>
          <a:ln>
            <a:noFill/>
          </a:ln>
        </p:spPr>
        <p:txBody>
          <a:bodyPr spcFirstLastPara="1" wrap="square" lIns="91950" tIns="45950" rIns="91950" bIns="45950" anchor="b"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
        <p:nvSpPr>
          <p:cNvPr id="199" name="Google Shape;199;g505851a49c_0_120:notes"/>
          <p:cNvSpPr>
            <a:spLocks noGrp="1" noRot="1" noChangeAspect="1"/>
          </p:cNvSpPr>
          <p:nvPr>
            <p:ph type="sldImg" idx="2"/>
          </p:nvPr>
        </p:nvSpPr>
        <p:spPr>
          <a:xfrm>
            <a:off x="382588"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g505851a49c_0_120:notes"/>
          <p:cNvSpPr txBox="1">
            <a:spLocks noGrp="1"/>
          </p:cNvSpPr>
          <p:nvPr>
            <p:ph type="body" idx="1"/>
          </p:nvPr>
        </p:nvSpPr>
        <p:spPr>
          <a:xfrm>
            <a:off x="685799" y="4343407"/>
            <a:ext cx="5486400" cy="4114800"/>
          </a:xfrm>
          <a:prstGeom prst="rect">
            <a:avLst/>
          </a:prstGeom>
          <a:noFill/>
          <a:ln w="9525" cap="flat" cmpd="sng">
            <a:solidFill>
              <a:srgbClr val="000000"/>
            </a:solidFill>
            <a:prstDash val="solid"/>
            <a:miter lim="800000"/>
            <a:headEnd type="none" w="sm" len="sm"/>
            <a:tailEnd type="none" w="sm" len="sm"/>
          </a:ln>
        </p:spPr>
        <p:txBody>
          <a:bodyPr spcFirstLastPara="1" wrap="square" lIns="91925" tIns="45950" rIns="91925" bIns="45950" anchor="t" anchorCtr="0">
            <a:noAutofit/>
          </a:bodyPr>
          <a:lstStyle/>
          <a:p>
            <a:pPr marL="0" lvl="0" indent="0" algn="l" rtl="0">
              <a:spcBef>
                <a:spcPts val="0"/>
              </a:spcBef>
              <a:spcAft>
                <a:spcPts val="0"/>
              </a:spcAft>
              <a:buClr>
                <a:schemeClr val="dk1"/>
              </a:buClr>
              <a:buSzPts val="1200"/>
              <a:buFont typeface="Arial"/>
              <a:buNone/>
            </a:pPr>
            <a:r>
              <a:rPr lang="en"/>
              <a:t>Presenter:</a:t>
            </a:r>
            <a:endParaRPr/>
          </a:p>
          <a:p>
            <a:pPr marL="0" lvl="0" indent="0" algn="l" rtl="0">
              <a:spcBef>
                <a:spcPts val="0"/>
              </a:spcBef>
              <a:spcAft>
                <a:spcPts val="0"/>
              </a:spcAft>
              <a:buClr>
                <a:schemeClr val="dk1"/>
              </a:buClr>
              <a:buSzPts val="1200"/>
              <a:buFont typeface="Arial"/>
              <a:buNone/>
            </a:pPr>
            <a:r>
              <a:rPr lang="en"/>
              <a:t>Here is one resource that you can learn more about types of data. This book goes into more detail about the types of data that can be collected in the classroom and what it can be used for.</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
              <a:t>We will take a look at some of these types of data/assessment methods in the slides ahead and the purpose for using those types of data. Review these types of Data that are listed on the slide. You can ask participants to give examples of how they are collecting data and using it in their classroom.</a:t>
            </a:r>
            <a:endParaRPr/>
          </a:p>
        </p:txBody>
      </p:sp>
      <p:sp>
        <p:nvSpPr>
          <p:cNvPr id="201" name="Google Shape;201;g505851a49c_0_120:notes"/>
          <p:cNvSpPr txBox="1"/>
          <p:nvPr/>
        </p:nvSpPr>
        <p:spPr>
          <a:xfrm>
            <a:off x="3884614" y="8685226"/>
            <a:ext cx="2971800" cy="457200"/>
          </a:xfrm>
          <a:prstGeom prst="rect">
            <a:avLst/>
          </a:prstGeom>
          <a:noFill/>
          <a:ln>
            <a:noFill/>
          </a:ln>
        </p:spPr>
        <p:txBody>
          <a:bodyPr spcFirstLastPara="1" wrap="square" lIns="91925" tIns="45950" rIns="91925" bIns="459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577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05851a49c_0_128: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lvl="0" indent="0" algn="l" rtl="0">
              <a:spcBef>
                <a:spcPts val="0"/>
              </a:spcBef>
              <a:spcAft>
                <a:spcPts val="0"/>
              </a:spcAft>
              <a:buClr>
                <a:schemeClr val="dk1"/>
              </a:buClr>
              <a:buSzPts val="1200"/>
              <a:buFont typeface="Arial"/>
              <a:buNone/>
            </a:pPr>
            <a:r>
              <a:rPr lang="en" dirty="0"/>
              <a:t>Presenter:</a:t>
            </a:r>
            <a:endParaRPr dirty="0"/>
          </a:p>
          <a:p>
            <a:pPr marL="0" lvl="0" indent="0" algn="l" rtl="0">
              <a:spcBef>
                <a:spcPts val="0"/>
              </a:spcBef>
              <a:spcAft>
                <a:spcPts val="0"/>
              </a:spcAft>
              <a:buClr>
                <a:schemeClr val="dk1"/>
              </a:buClr>
              <a:buSzPts val="1200"/>
              <a:buFont typeface="Arial"/>
              <a:buNone/>
            </a:pPr>
            <a:r>
              <a:rPr lang="en" dirty="0"/>
              <a:t>Here’s an example of a data Matrix chart with quantitative data that records the following behaviors:</a:t>
            </a:r>
            <a:endParaRPr dirty="0"/>
          </a:p>
          <a:p>
            <a:pPr marL="444500" lvl="0" indent="-298450" algn="l" rtl="0">
              <a:spcBef>
                <a:spcPts val="0"/>
              </a:spcBef>
              <a:spcAft>
                <a:spcPts val="0"/>
              </a:spcAft>
              <a:buSzPts val="1100"/>
              <a:buChar char="●"/>
            </a:pPr>
            <a:r>
              <a:rPr lang="en" dirty="0"/>
              <a:t>Getting into sitting position</a:t>
            </a:r>
            <a:endParaRPr dirty="0"/>
          </a:p>
          <a:p>
            <a:pPr marL="444500" lvl="0" indent="-298450" algn="l" rtl="0">
              <a:spcBef>
                <a:spcPts val="0"/>
              </a:spcBef>
              <a:spcAft>
                <a:spcPts val="0"/>
              </a:spcAft>
              <a:buSzPts val="1100"/>
              <a:buChar char="●"/>
            </a:pPr>
            <a:r>
              <a:rPr lang="en" dirty="0"/>
              <a:t>Responding to communication from a peer</a:t>
            </a:r>
            <a:endParaRPr dirty="0"/>
          </a:p>
          <a:p>
            <a:pPr marL="444500" lvl="0" indent="-298450" algn="l" rtl="0">
              <a:spcBef>
                <a:spcPts val="0"/>
              </a:spcBef>
              <a:spcAft>
                <a:spcPts val="0"/>
              </a:spcAft>
              <a:buSzPts val="1100"/>
              <a:buChar char="●"/>
            </a:pPr>
            <a:r>
              <a:rPr lang="en" dirty="0"/>
              <a:t>Writing first name</a:t>
            </a:r>
            <a:endParaRPr dirty="0"/>
          </a:p>
          <a:p>
            <a:pPr marL="444500" lvl="0" indent="-298450" algn="l" rtl="0">
              <a:spcBef>
                <a:spcPts val="0"/>
              </a:spcBef>
              <a:spcAft>
                <a:spcPts val="0"/>
              </a:spcAft>
              <a:buSzPts val="1100"/>
              <a:buChar char="●"/>
            </a:pPr>
            <a:r>
              <a:rPr lang="en" dirty="0"/>
              <a:t>Naming items in common categories</a:t>
            </a:r>
            <a:endParaRPr dirty="0"/>
          </a:p>
          <a:p>
            <a:pPr marL="0" lvl="0" indent="0" algn="l" rtl="0">
              <a:spcBef>
                <a:spcPts val="0"/>
              </a:spcBef>
              <a:spcAft>
                <a:spcPts val="0"/>
              </a:spcAft>
              <a:buNone/>
            </a:pPr>
            <a:r>
              <a:rPr lang="en" dirty="0"/>
              <a:t> for 2 children, and notes whether or not the child needed assistance, model, a gesture or could do it independently.</a:t>
            </a:r>
            <a:endParaRPr dirty="0"/>
          </a:p>
          <a:p>
            <a:pPr marL="0" lvl="0" indent="0" algn="l" rtl="0">
              <a:spcBef>
                <a:spcPts val="0"/>
              </a:spcBef>
              <a:spcAft>
                <a:spcPts val="0"/>
              </a:spcAft>
              <a:buNone/>
            </a:pPr>
            <a:r>
              <a:rPr lang="en" dirty="0"/>
              <a:t>Also it is noted where the activity took place.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Activity: Turn to a shoulder partner and tell them what can you glean from this Data Matrix about either Jana and/or Natasha and their level of independence during Circle time, and choose a targeted behavior, such as </a:t>
            </a:r>
            <a:r>
              <a:rPr lang="en" i="1" dirty="0"/>
              <a:t>Names Items in Common Categories</a:t>
            </a:r>
            <a:r>
              <a:rPr lang="en" dirty="0"/>
              <a:t> OR </a:t>
            </a:r>
            <a:r>
              <a:rPr lang="en" i="1" dirty="0"/>
              <a:t>Gets into Sitting Position.</a:t>
            </a:r>
            <a:r>
              <a:rPr lang="en" dirty="0"/>
              <a:t>. Then have pairs share out to the large group.</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Answers might include: child needs increasing gestures/prompts or needed no prompt from Monday to Tuesday. Ask follow up questions such as “how can you plan for this? What supports can you put into place to ensure that child is becoming more independent?”</a:t>
            </a:r>
            <a:endParaRPr dirty="0"/>
          </a:p>
          <a:p>
            <a:pPr marL="0" lvl="0" indent="0" algn="l" rtl="0">
              <a:spcBef>
                <a:spcPts val="0"/>
              </a:spcBef>
              <a:spcAft>
                <a:spcPts val="0"/>
              </a:spcAft>
              <a:buNone/>
            </a:pPr>
            <a:r>
              <a:rPr lang="en" dirty="0"/>
              <a:t>Is this an effective means of collecting data?</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08" name="Google Shape;208;g505851a49c_0_128: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8568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05851a49c_0_133: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lvl="0" indent="0" algn="l" rtl="0">
              <a:spcBef>
                <a:spcPts val="0"/>
              </a:spcBef>
              <a:spcAft>
                <a:spcPts val="0"/>
              </a:spcAft>
              <a:buClr>
                <a:schemeClr val="dk1"/>
              </a:buClr>
              <a:buSzPts val="1200"/>
              <a:buFont typeface="Arial"/>
              <a:buNone/>
            </a:pPr>
            <a:r>
              <a:rPr lang="en" dirty="0"/>
              <a:t>Presenter:</a:t>
            </a:r>
            <a:endParaRPr dirty="0"/>
          </a:p>
          <a:p>
            <a:pPr marL="0" lvl="0" indent="0" algn="l" rtl="0">
              <a:spcBef>
                <a:spcPts val="0"/>
              </a:spcBef>
              <a:spcAft>
                <a:spcPts val="0"/>
              </a:spcAft>
              <a:buClr>
                <a:schemeClr val="dk1"/>
              </a:buClr>
              <a:buSzPts val="1200"/>
              <a:buFont typeface="Arial"/>
              <a:buNone/>
            </a:pPr>
            <a:r>
              <a:rPr lang="en" dirty="0"/>
              <a:t>Here’s another example of a data collection sheet. A simple talley recording sheet of + and -’s with the target behavior stated beside: “Provided first name when asked”</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 dirty="0"/>
              <a:t>How does this compare to the Matrix? </a:t>
            </a:r>
            <a:endParaRPr dirty="0"/>
          </a:p>
        </p:txBody>
      </p:sp>
      <p:sp>
        <p:nvSpPr>
          <p:cNvPr id="214" name="Google Shape;214;g505851a49c_0_133: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319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05851a49c_0_139: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lvl="0" indent="0" algn="l" rtl="0">
              <a:spcBef>
                <a:spcPts val="0"/>
              </a:spcBef>
              <a:spcAft>
                <a:spcPts val="0"/>
              </a:spcAft>
              <a:buClr>
                <a:schemeClr val="dk1"/>
              </a:buClr>
              <a:buSzPts val="1200"/>
              <a:buFont typeface="Arial"/>
              <a:buNone/>
            </a:pPr>
            <a:r>
              <a:rPr lang="en" dirty="0"/>
              <a:t>Presenter:</a:t>
            </a:r>
            <a:endParaRPr dirty="0"/>
          </a:p>
          <a:p>
            <a:pPr marL="0" lvl="0" indent="0" algn="l" rtl="0">
              <a:spcBef>
                <a:spcPts val="0"/>
              </a:spcBef>
              <a:spcAft>
                <a:spcPts val="0"/>
              </a:spcAft>
              <a:buClr>
                <a:schemeClr val="dk1"/>
              </a:buClr>
              <a:buSzPts val="1200"/>
              <a:buFont typeface="Arial"/>
              <a:buNone/>
            </a:pPr>
            <a:r>
              <a:rPr lang="en" dirty="0"/>
              <a:t>Here is an example of a combination of qualitative and quantitative data summary sheet that could be copied and sent home daily on a child’s day at school.</a:t>
            </a:r>
            <a:endParaRPr dirty="0"/>
          </a:p>
          <a:p>
            <a:pPr marL="0" lvl="0" indent="0" algn="l" rtl="0">
              <a:spcBef>
                <a:spcPts val="0"/>
              </a:spcBef>
              <a:spcAft>
                <a:spcPts val="0"/>
              </a:spcAft>
              <a:buClr>
                <a:schemeClr val="dk1"/>
              </a:buClr>
              <a:buSzPts val="1200"/>
              <a:buFont typeface="Arial"/>
              <a:buNone/>
            </a:pPr>
            <a:r>
              <a:rPr lang="en" dirty="0"/>
              <a:t>Have you used something like this in your classroom? Has it been returned?</a:t>
            </a:r>
            <a:endParaRPr dirty="0"/>
          </a:p>
          <a:p>
            <a:pPr marL="0" lvl="0" indent="0" algn="l" rtl="0">
              <a:spcBef>
                <a:spcPts val="0"/>
              </a:spcBef>
              <a:spcAft>
                <a:spcPts val="0"/>
              </a:spcAft>
              <a:buClr>
                <a:schemeClr val="dk1"/>
              </a:buClr>
              <a:buSzPts val="1200"/>
              <a:buFont typeface="Arial"/>
              <a:buNone/>
            </a:pPr>
            <a:endParaRPr dirty="0"/>
          </a:p>
        </p:txBody>
      </p:sp>
      <p:sp>
        <p:nvSpPr>
          <p:cNvPr id="221" name="Google Shape;221;g505851a49c_0_139: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177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05851a49c_0_143: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lvl="0" indent="0" algn="l" rtl="0">
              <a:spcBef>
                <a:spcPts val="0"/>
              </a:spcBef>
              <a:spcAft>
                <a:spcPts val="0"/>
              </a:spcAft>
              <a:buClr>
                <a:schemeClr val="dk1"/>
              </a:buClr>
              <a:buSzPts val="1200"/>
              <a:buFont typeface="Arial"/>
              <a:buNone/>
            </a:pPr>
            <a:r>
              <a:rPr lang="en" dirty="0"/>
              <a:t>Presenter:</a:t>
            </a:r>
            <a:endParaRPr dirty="0"/>
          </a:p>
          <a:p>
            <a:pPr marL="0" lvl="0" indent="0" algn="l" rtl="0">
              <a:spcBef>
                <a:spcPts val="0"/>
              </a:spcBef>
              <a:spcAft>
                <a:spcPts val="0"/>
              </a:spcAft>
              <a:buClr>
                <a:schemeClr val="dk1"/>
              </a:buClr>
              <a:buSzPts val="1200"/>
              <a:buFont typeface="Arial"/>
              <a:buNone/>
            </a:pPr>
            <a:r>
              <a:rPr lang="en" dirty="0"/>
              <a:t>Refer to handout (in the handouts section of this module): </a:t>
            </a:r>
            <a:r>
              <a:rPr lang="en" b="1" dirty="0"/>
              <a:t>Performance Monitoring Case Study</a:t>
            </a:r>
            <a:r>
              <a:rPr lang="en" dirty="0"/>
              <a:t>.This is Starr’s AEPS score sheet  At your table or in small groups, take a look at this data</a:t>
            </a:r>
            <a:r>
              <a:rPr lang="en" dirty="0" smtClean="0"/>
              <a:t>,</a:t>
            </a:r>
            <a:endParaRPr dirty="0"/>
          </a:p>
          <a:p>
            <a:pPr marL="0" lvl="0" indent="0" algn="l" rtl="0">
              <a:spcBef>
                <a:spcPts val="0"/>
              </a:spcBef>
              <a:spcAft>
                <a:spcPts val="0"/>
              </a:spcAft>
              <a:buClr>
                <a:schemeClr val="dk1"/>
              </a:buClr>
              <a:buSzPts val="1200"/>
              <a:buFont typeface="Arial"/>
              <a:buNone/>
            </a:pPr>
            <a:r>
              <a:rPr lang="en" i="1" dirty="0"/>
              <a:t>Activity: </a:t>
            </a:r>
            <a:endParaRPr i="1" dirty="0"/>
          </a:p>
          <a:p>
            <a:pPr marL="444500" lvl="0" indent="-444500" algn="l" rtl="0">
              <a:spcBef>
                <a:spcPts val="0"/>
              </a:spcBef>
              <a:spcAft>
                <a:spcPts val="0"/>
              </a:spcAft>
              <a:buClr>
                <a:schemeClr val="dk1"/>
              </a:buClr>
              <a:buSzPts val="1100"/>
              <a:buFont typeface="Arial"/>
              <a:buNone/>
            </a:pPr>
            <a:r>
              <a:rPr lang="en" i="1" dirty="0"/>
              <a:t>-Determine a goal for Starr based on the October assessment results. </a:t>
            </a:r>
            <a:endParaRPr i="1" dirty="0"/>
          </a:p>
          <a:p>
            <a:pPr marL="444500" lvl="0" indent="-444500" algn="l" rtl="0">
              <a:spcBef>
                <a:spcPts val="0"/>
              </a:spcBef>
              <a:spcAft>
                <a:spcPts val="0"/>
              </a:spcAft>
              <a:buClr>
                <a:schemeClr val="dk1"/>
              </a:buClr>
              <a:buSzPts val="1100"/>
              <a:buFont typeface="Arial"/>
              <a:buNone/>
            </a:pPr>
            <a:r>
              <a:rPr lang="en" i="1" dirty="0"/>
              <a:t>-Next, determine the data collection methodology to use. How often would you collect data on this skill?</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100"/>
              <a:buFont typeface="Arial"/>
              <a:buNone/>
            </a:pPr>
            <a:r>
              <a:rPr lang="en" b="1" u="sng" dirty="0">
                <a:latin typeface="Calibri"/>
                <a:ea typeface="Calibri"/>
                <a:cs typeface="Calibri"/>
                <a:sym typeface="Calibri"/>
              </a:rPr>
              <a:t>Ratings</a:t>
            </a:r>
            <a:endParaRPr b="1" u="sng"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latin typeface="Calibri"/>
                <a:ea typeface="Calibri"/>
                <a:cs typeface="Calibri"/>
                <a:sym typeface="Calibri"/>
              </a:rPr>
              <a:t>2 = Child independently and consistently met item criteria</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latin typeface="Calibri"/>
                <a:ea typeface="Calibri"/>
                <a:cs typeface="Calibri"/>
                <a:sym typeface="Calibri"/>
              </a:rPr>
              <a:t>1 = Child partially met specified criteria, child needed assistance, child inconsistently performed the criteria, and/or, the child’s performance toward the criteria was emerging</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latin typeface="Calibri"/>
                <a:ea typeface="Calibri"/>
                <a:cs typeface="Calibri"/>
                <a:sym typeface="Calibri"/>
              </a:rPr>
              <a:t>0 = Child was not yet able to perform or meet the stated item criteria </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b="1" u="sng" dirty="0">
                <a:latin typeface="Calibri"/>
                <a:ea typeface="Calibri"/>
                <a:cs typeface="Calibri"/>
                <a:sym typeface="Calibri"/>
              </a:rPr>
              <a:t>Notes</a:t>
            </a:r>
            <a:endParaRPr b="1" u="sng"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latin typeface="Calibri"/>
                <a:ea typeface="Calibri"/>
                <a:cs typeface="Calibri"/>
                <a:sym typeface="Calibri"/>
              </a:rPr>
              <a:t>Q = Quality of the Child’s performance is a concern </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latin typeface="Calibri"/>
                <a:ea typeface="Calibri"/>
                <a:cs typeface="Calibri"/>
                <a:sym typeface="Calibri"/>
              </a:rPr>
              <a:t>B = Child’s behavior interfered with his/her performance</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latin typeface="Calibri"/>
                <a:ea typeface="Calibri"/>
                <a:cs typeface="Calibri"/>
                <a:sym typeface="Calibri"/>
              </a:rPr>
              <a:t>D = A Direct Prompt was needed for the child to perform the task </a:t>
            </a:r>
            <a:endParaRPr dirty="0"/>
          </a:p>
        </p:txBody>
      </p:sp>
      <p:sp>
        <p:nvSpPr>
          <p:cNvPr id="226" name="Google Shape;226;g505851a49c_0_143: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723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05851a49c_0_149: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505851a49c_0_149:notes"/>
          <p:cNvSpPr txBox="1">
            <a:spLocks noGrp="1"/>
          </p:cNvSpPr>
          <p:nvPr>
            <p:ph type="body" idx="1"/>
          </p:nvPr>
        </p:nvSpPr>
        <p:spPr>
          <a:xfrm>
            <a:off x="685799" y="4343407"/>
            <a:ext cx="5486400" cy="4114800"/>
          </a:xfrm>
          <a:prstGeom prst="rect">
            <a:avLst/>
          </a:prstGeom>
          <a:noFill/>
          <a:ln>
            <a:noFill/>
          </a:ln>
        </p:spPr>
        <p:txBody>
          <a:bodyPr spcFirstLastPara="1" wrap="square" lIns="91950" tIns="45950" rIns="91950" bIns="45950" anchor="t" anchorCtr="0">
            <a:noAutofit/>
          </a:bodyPr>
          <a:lstStyle/>
          <a:p>
            <a:pPr marL="127000" lvl="0" indent="0" algn="l" rtl="0">
              <a:spcBef>
                <a:spcPts val="0"/>
              </a:spcBef>
              <a:spcAft>
                <a:spcPts val="0"/>
              </a:spcAft>
              <a:buClr>
                <a:schemeClr val="accent2"/>
              </a:buClr>
              <a:buSzPts val="700"/>
              <a:buFont typeface="Source Sans Pro"/>
              <a:buNone/>
            </a:pPr>
            <a:r>
              <a:rPr lang="en"/>
              <a:t>Presenter:</a:t>
            </a:r>
            <a:endParaRPr/>
          </a:p>
          <a:p>
            <a:pPr marL="127000" lvl="0" indent="0" algn="l" rtl="0">
              <a:spcBef>
                <a:spcPts val="0"/>
              </a:spcBef>
              <a:spcAft>
                <a:spcPts val="0"/>
              </a:spcAft>
              <a:buClr>
                <a:schemeClr val="accent2"/>
              </a:buClr>
              <a:buSzPts val="700"/>
              <a:buFont typeface="Source Sans Pro"/>
              <a:buNone/>
            </a:pPr>
            <a:endParaRPr/>
          </a:p>
          <a:p>
            <a:pPr marL="127000" lvl="0" indent="0" algn="l" rtl="0">
              <a:spcBef>
                <a:spcPts val="0"/>
              </a:spcBef>
              <a:spcAft>
                <a:spcPts val="0"/>
              </a:spcAft>
              <a:buClr>
                <a:schemeClr val="accent2"/>
              </a:buClr>
              <a:buSzPts val="700"/>
              <a:buFont typeface="Source Sans Pro"/>
              <a:buNone/>
            </a:pPr>
            <a:r>
              <a:rPr lang="en"/>
              <a:t>What is Analysis? Why is analysis important for monitoring performance of students data? What can you learn?</a:t>
            </a:r>
            <a:endParaRPr/>
          </a:p>
          <a:p>
            <a:pPr marL="127000" lvl="0" indent="0" algn="l" rtl="0">
              <a:spcBef>
                <a:spcPts val="0"/>
              </a:spcBef>
              <a:spcAft>
                <a:spcPts val="0"/>
              </a:spcAft>
              <a:buClr>
                <a:schemeClr val="accent2"/>
              </a:buClr>
              <a:buSzPts val="700"/>
              <a:buFont typeface="Source Sans Pro"/>
              <a:buNone/>
            </a:pPr>
            <a:endParaRPr/>
          </a:p>
          <a:p>
            <a:pPr marL="127000" lvl="0" indent="0" algn="l" rtl="0">
              <a:spcBef>
                <a:spcPts val="0"/>
              </a:spcBef>
              <a:spcAft>
                <a:spcPts val="0"/>
              </a:spcAft>
              <a:buClr>
                <a:schemeClr val="accent2"/>
              </a:buClr>
              <a:buSzPts val="700"/>
              <a:buFont typeface="Source Sans Pro"/>
              <a:buNone/>
            </a:pPr>
            <a:r>
              <a:rPr lang="en"/>
              <a:t>presenter can either take participants answers and write them down on chart paper or just discuss them as a large group</a:t>
            </a:r>
            <a:endParaRPr/>
          </a:p>
          <a:p>
            <a:pPr marL="127000" lvl="0" indent="0" algn="l" rtl="0">
              <a:spcBef>
                <a:spcPts val="500"/>
              </a:spcBef>
              <a:spcAft>
                <a:spcPts val="0"/>
              </a:spcAft>
              <a:buClr>
                <a:schemeClr val="accent2"/>
              </a:buClr>
              <a:buSzPts val="300"/>
              <a:buFont typeface="Calibri"/>
              <a:buNone/>
            </a:pPr>
            <a:endParaRPr/>
          </a:p>
        </p:txBody>
      </p:sp>
      <p:sp>
        <p:nvSpPr>
          <p:cNvPr id="234" name="Google Shape;234;g505851a49c_0_149:notes"/>
          <p:cNvSpPr txBox="1">
            <a:spLocks noGrp="1"/>
          </p:cNvSpPr>
          <p:nvPr>
            <p:ph type="ftr" idx="11"/>
          </p:nvPr>
        </p:nvSpPr>
        <p:spPr>
          <a:xfrm>
            <a:off x="0" y="8685226"/>
            <a:ext cx="2971800" cy="457200"/>
          </a:xfrm>
          <a:prstGeom prst="rect">
            <a:avLst/>
          </a:prstGeom>
          <a:noFill/>
          <a:ln>
            <a:noFill/>
          </a:ln>
        </p:spPr>
        <p:txBody>
          <a:bodyPr spcFirstLastPara="1" wrap="square" lIns="91950" tIns="45950" rIns="91950" bIns="45950" anchor="b" anchorCtr="0">
            <a:noAutofit/>
          </a:bodyPr>
          <a:lstStyle/>
          <a:p>
            <a:pPr marL="0" lvl="0" indent="0" algn="l" rtl="0">
              <a:lnSpc>
                <a:spcPct val="100000"/>
              </a:lnSpc>
              <a:spcBef>
                <a:spcPts val="0"/>
              </a:spcBef>
              <a:spcAft>
                <a:spcPts val="0"/>
              </a:spcAft>
              <a:buClr>
                <a:schemeClr val="dk1"/>
              </a:buClr>
              <a:buSzPts val="300"/>
              <a:buFont typeface="Arial"/>
              <a:buNone/>
            </a:pPr>
            <a:r>
              <a:rPr lang="en" sz="1400"/>
              <a:t>ECTACenter.org</a:t>
            </a:r>
            <a:endParaRPr sz="1400"/>
          </a:p>
        </p:txBody>
      </p:sp>
      <p:sp>
        <p:nvSpPr>
          <p:cNvPr id="235" name="Google Shape;235;g505851a49c_0_149: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16</a:t>
            </a:fld>
            <a:endParaRPr sz="1200">
              <a:solidFill>
                <a:schemeClr val="dk1"/>
              </a:solidFill>
            </a:endParaRPr>
          </a:p>
        </p:txBody>
      </p:sp>
    </p:spTree>
    <p:extLst>
      <p:ext uri="{BB962C8B-B14F-4D97-AF65-F5344CB8AC3E}">
        <p14:creationId xmlns:p14="http://schemas.microsoft.com/office/powerpoint/2010/main" val="3422455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05851a49c_0_155: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505851a49c_0_155: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marR="0" lvl="0" indent="0" algn="l" rtl="0">
              <a:spcBef>
                <a:spcPts val="0"/>
              </a:spcBef>
              <a:spcAft>
                <a:spcPts val="0"/>
              </a:spcAft>
              <a:buClr>
                <a:schemeClr val="dk1"/>
              </a:buClr>
              <a:buSzPts val="1200"/>
              <a:buFont typeface="Arial"/>
              <a:buNone/>
            </a:pPr>
            <a:r>
              <a:rPr lang="en" dirty="0"/>
              <a:t>Presenter:</a:t>
            </a:r>
            <a:endParaRPr dirty="0"/>
          </a:p>
          <a:p>
            <a:pPr marL="0" marR="0" lvl="0" indent="0" algn="l" rtl="0">
              <a:spcBef>
                <a:spcPts val="0"/>
              </a:spcBef>
              <a:spcAft>
                <a:spcPts val="0"/>
              </a:spcAft>
              <a:buClr>
                <a:schemeClr val="dk1"/>
              </a:buClr>
              <a:buSzPts val="1200"/>
              <a:buFont typeface="Arial"/>
              <a:buNone/>
            </a:pPr>
            <a:endParaRPr dirty="0"/>
          </a:p>
          <a:p>
            <a:pPr marL="0" marR="0" lvl="0" indent="0" algn="l" rtl="0">
              <a:spcBef>
                <a:spcPts val="0"/>
              </a:spcBef>
              <a:spcAft>
                <a:spcPts val="0"/>
              </a:spcAft>
              <a:buClr>
                <a:schemeClr val="dk1"/>
              </a:buClr>
              <a:buSzPts val="1200"/>
              <a:buFont typeface="Arial"/>
              <a:buNone/>
            </a:pPr>
            <a:r>
              <a:rPr lang="en" dirty="0"/>
              <a:t>During the analysis stage, important to convert the data to percentage in order to plot it on a graph so that you can  measure growth.</a:t>
            </a:r>
            <a:endParaRPr dirty="0"/>
          </a:p>
          <a:p>
            <a:pPr marL="0" marR="0" lvl="0" indent="0" algn="l" rtl="0">
              <a:spcBef>
                <a:spcPts val="0"/>
              </a:spcBef>
              <a:spcAft>
                <a:spcPts val="0"/>
              </a:spcAft>
              <a:buClr>
                <a:schemeClr val="dk1"/>
              </a:buClr>
              <a:buSzPts val="1200"/>
              <a:buFont typeface="Arial"/>
              <a:buNone/>
            </a:pPr>
            <a:r>
              <a:rPr lang="en" dirty="0"/>
              <a:t>This is one way to look at how you can look at growth. </a:t>
            </a:r>
            <a:endParaRPr dirty="0"/>
          </a:p>
        </p:txBody>
      </p:sp>
      <p:sp>
        <p:nvSpPr>
          <p:cNvPr id="241" name="Google Shape;241;g505851a49c_0_155: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17</a:t>
            </a:fld>
            <a:endParaRPr sz="1200">
              <a:solidFill>
                <a:schemeClr val="dk1"/>
              </a:solidFill>
            </a:endParaRPr>
          </a:p>
        </p:txBody>
      </p:sp>
    </p:spTree>
    <p:extLst>
      <p:ext uri="{BB962C8B-B14F-4D97-AF65-F5344CB8AC3E}">
        <p14:creationId xmlns:p14="http://schemas.microsoft.com/office/powerpoint/2010/main" val="348702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05851a49c_0_161: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505851a49c_0_161: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marR="0" lvl="0" indent="0" algn="l" rtl="0">
              <a:spcBef>
                <a:spcPts val="0"/>
              </a:spcBef>
              <a:spcAft>
                <a:spcPts val="0"/>
              </a:spcAft>
              <a:buClr>
                <a:schemeClr val="dk1"/>
              </a:buClr>
              <a:buSzPts val="1200"/>
              <a:buFont typeface="Arial"/>
              <a:buNone/>
            </a:pPr>
            <a:r>
              <a:rPr lang="en" dirty="0"/>
              <a:t>Let’s analyze this data together. Looking at the two charts. What type of data would help us? Which chart would be better in terms of comparison of looking at the % of AEPS items achieved, emerging and not yet demonstrated VS # AEPS items of the same.</a:t>
            </a:r>
            <a:endParaRPr dirty="0"/>
          </a:p>
          <a:p>
            <a:pPr marL="0" marR="0" lvl="0" indent="0" algn="l" rtl="0">
              <a:spcBef>
                <a:spcPts val="0"/>
              </a:spcBef>
              <a:spcAft>
                <a:spcPts val="0"/>
              </a:spcAft>
              <a:buClr>
                <a:schemeClr val="dk1"/>
              </a:buClr>
              <a:buSzPts val="1200"/>
              <a:buFont typeface="Arial"/>
              <a:buNone/>
            </a:pPr>
            <a:r>
              <a:rPr lang="en" dirty="0"/>
              <a:t>Why does the second set set of data give you more information versus the first set?</a:t>
            </a:r>
            <a:endParaRPr dirty="0"/>
          </a:p>
          <a:p>
            <a:pPr marL="0" marR="0" lvl="0" indent="0" algn="l" rtl="0">
              <a:spcBef>
                <a:spcPts val="0"/>
              </a:spcBef>
              <a:spcAft>
                <a:spcPts val="0"/>
              </a:spcAft>
              <a:buClr>
                <a:schemeClr val="dk1"/>
              </a:buClr>
              <a:buSzPts val="1200"/>
              <a:buFont typeface="Arial"/>
              <a:buNone/>
            </a:pPr>
            <a:endParaRPr dirty="0"/>
          </a:p>
          <a:p>
            <a:pPr marL="0" marR="0" lvl="0" indent="0" algn="l" rtl="0">
              <a:spcBef>
                <a:spcPts val="0"/>
              </a:spcBef>
              <a:spcAft>
                <a:spcPts val="0"/>
              </a:spcAft>
              <a:buClr>
                <a:schemeClr val="dk1"/>
              </a:buClr>
              <a:buSzPts val="1200"/>
              <a:buFont typeface="Arial"/>
              <a:buNone/>
            </a:pPr>
            <a:r>
              <a:rPr lang="en" dirty="0"/>
              <a:t>Let the participants give their answers either as a whole group or this could be a PAIR and SHARE activity.</a:t>
            </a:r>
            <a:endParaRPr dirty="0"/>
          </a:p>
          <a:p>
            <a:pPr marL="0" marR="0" lvl="0" indent="0" algn="l" rtl="0">
              <a:spcBef>
                <a:spcPts val="0"/>
              </a:spcBef>
              <a:spcAft>
                <a:spcPts val="0"/>
              </a:spcAft>
              <a:buClr>
                <a:schemeClr val="dk1"/>
              </a:buClr>
              <a:buSzPts val="1200"/>
              <a:buFont typeface="Arial"/>
              <a:buNone/>
            </a:pPr>
            <a:endParaRPr dirty="0"/>
          </a:p>
        </p:txBody>
      </p:sp>
      <p:sp>
        <p:nvSpPr>
          <p:cNvPr id="248" name="Google Shape;248;g505851a49c_0_161: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18</a:t>
            </a:fld>
            <a:endParaRPr sz="1200">
              <a:solidFill>
                <a:schemeClr val="dk1"/>
              </a:solidFill>
            </a:endParaRPr>
          </a:p>
        </p:txBody>
      </p:sp>
    </p:spTree>
    <p:extLst>
      <p:ext uri="{BB962C8B-B14F-4D97-AF65-F5344CB8AC3E}">
        <p14:creationId xmlns:p14="http://schemas.microsoft.com/office/powerpoint/2010/main" val="2720706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05851a49c_0_169: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505851a49c_0_169:notes"/>
          <p:cNvSpPr txBox="1">
            <a:spLocks noGrp="1"/>
          </p:cNvSpPr>
          <p:nvPr>
            <p:ph type="body" idx="1"/>
          </p:nvPr>
        </p:nvSpPr>
        <p:spPr>
          <a:xfrm>
            <a:off x="685799" y="4343407"/>
            <a:ext cx="5486400" cy="4114800"/>
          </a:xfrm>
          <a:prstGeom prst="rect">
            <a:avLst/>
          </a:prstGeom>
          <a:noFill/>
          <a:ln>
            <a:noFill/>
          </a:ln>
        </p:spPr>
        <p:txBody>
          <a:bodyPr spcFirstLastPara="1" wrap="square" lIns="91950" tIns="45950" rIns="91950" bIns="45950" anchor="t" anchorCtr="0">
            <a:noAutofit/>
          </a:bodyPr>
          <a:lstStyle/>
          <a:p>
            <a:pPr marL="0" lvl="0" indent="0" algn="l" rtl="0">
              <a:spcBef>
                <a:spcPts val="400"/>
              </a:spcBef>
              <a:spcAft>
                <a:spcPts val="0"/>
              </a:spcAft>
              <a:buClr>
                <a:schemeClr val="dk1"/>
              </a:buClr>
              <a:buSzPts val="300"/>
              <a:buFont typeface="Arial"/>
              <a:buNone/>
            </a:pPr>
            <a:r>
              <a:rPr lang="en"/>
              <a:t>Presenter:</a:t>
            </a:r>
            <a:endParaRPr/>
          </a:p>
          <a:p>
            <a:pPr marL="0" lvl="0" indent="0" algn="l" rtl="0">
              <a:spcBef>
                <a:spcPts val="400"/>
              </a:spcBef>
              <a:spcAft>
                <a:spcPts val="0"/>
              </a:spcAft>
              <a:buClr>
                <a:schemeClr val="dk1"/>
              </a:buClr>
              <a:buSzPts val="300"/>
              <a:buFont typeface="Arial"/>
              <a:buNone/>
            </a:pPr>
            <a:r>
              <a:rPr lang="en"/>
              <a:t>In general, teachers should look for patterns regarding when children are successful, which toys/activities/people they like to engage with, when they need assistance, when they are able to do something functional but the quality of their performance is poor and when challenging behaviors such as acting out are likely to occur.</a:t>
            </a:r>
            <a:endParaRPr/>
          </a:p>
          <a:p>
            <a:pPr marL="0" lvl="0" indent="0" algn="l" rtl="0">
              <a:spcBef>
                <a:spcPts val="400"/>
              </a:spcBef>
              <a:spcAft>
                <a:spcPts val="0"/>
              </a:spcAft>
              <a:buClr>
                <a:schemeClr val="dk1"/>
              </a:buClr>
              <a:buSzPts val="300"/>
              <a:buFont typeface="Arial"/>
              <a:buNone/>
            </a:pPr>
            <a:endParaRPr/>
          </a:p>
        </p:txBody>
      </p:sp>
      <p:sp>
        <p:nvSpPr>
          <p:cNvPr id="257" name="Google Shape;257;g505851a49c_0_169: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19</a:t>
            </a:fld>
            <a:endParaRPr sz="1200">
              <a:solidFill>
                <a:schemeClr val="dk1"/>
              </a:solidFill>
            </a:endParaRPr>
          </a:p>
        </p:txBody>
      </p:sp>
    </p:spTree>
    <p:extLst>
      <p:ext uri="{BB962C8B-B14F-4D97-AF65-F5344CB8AC3E}">
        <p14:creationId xmlns:p14="http://schemas.microsoft.com/office/powerpoint/2010/main" val="253357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05851a49c_0_7:notes"/>
          <p:cNvSpPr txBox="1">
            <a:spLocks noGrp="1"/>
          </p:cNvSpPr>
          <p:nvPr>
            <p:ph type="body" idx="1"/>
          </p:nvPr>
        </p:nvSpPr>
        <p:spPr>
          <a:xfrm>
            <a:off x="685799" y="4343407"/>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Presenter:</a:t>
            </a:r>
            <a:endParaRPr/>
          </a:p>
          <a:p>
            <a:pPr marL="0" lvl="0" indent="0" algn="l" rtl="0">
              <a:spcBef>
                <a:spcPts val="0"/>
              </a:spcBef>
              <a:spcAft>
                <a:spcPts val="0"/>
              </a:spcAft>
              <a:buNone/>
            </a:pPr>
            <a:r>
              <a:rPr lang="en"/>
              <a:t>Briefly explain why measuring and monitoring children’s performance/progress in our early childhood programs is crucial for planning and development. It will help to shape not only how and what we teach but also help us to know our children better. </a:t>
            </a:r>
            <a:endParaRPr/>
          </a:p>
          <a:p>
            <a:pPr marL="0" lvl="0" indent="0" algn="l" rtl="0">
              <a:spcBef>
                <a:spcPts val="0"/>
              </a:spcBef>
              <a:spcAft>
                <a:spcPts val="0"/>
              </a:spcAft>
              <a:buNone/>
            </a:pPr>
            <a:endParaRPr/>
          </a:p>
          <a:p>
            <a:pPr marL="0" lvl="0" indent="0" algn="l" rtl="0">
              <a:spcBef>
                <a:spcPts val="0"/>
              </a:spcBef>
              <a:spcAft>
                <a:spcPts val="0"/>
              </a:spcAft>
              <a:buNone/>
            </a:pPr>
            <a:r>
              <a:rPr lang="en"/>
              <a:t>If the the picture is “business looking” for early childhood presentation, it can be changed out.</a:t>
            </a:r>
            <a:endParaRPr/>
          </a:p>
        </p:txBody>
      </p:sp>
      <p:sp>
        <p:nvSpPr>
          <p:cNvPr id="77" name="Google Shape;77;g505851a49c_0_7: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963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05851a49c_0_176: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505851a49c_0_176: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marR="0" lvl="0" indent="0" algn="l" rtl="0">
              <a:spcBef>
                <a:spcPts val="0"/>
              </a:spcBef>
              <a:spcAft>
                <a:spcPts val="0"/>
              </a:spcAft>
              <a:buClr>
                <a:schemeClr val="dk1"/>
              </a:buClr>
              <a:buSzPts val="1200"/>
              <a:buFont typeface="Arial"/>
              <a:buNone/>
            </a:pPr>
            <a:r>
              <a:rPr lang="en" dirty="0"/>
              <a:t>Presenter:</a:t>
            </a:r>
            <a:endParaRPr dirty="0"/>
          </a:p>
          <a:p>
            <a:pPr marL="0" marR="0" lvl="0" indent="0" algn="l" rtl="0">
              <a:spcBef>
                <a:spcPts val="0"/>
              </a:spcBef>
              <a:spcAft>
                <a:spcPts val="0"/>
              </a:spcAft>
              <a:buClr>
                <a:schemeClr val="dk1"/>
              </a:buClr>
              <a:buSzPts val="1200"/>
              <a:buFont typeface="Arial"/>
              <a:buNone/>
            </a:pPr>
            <a:r>
              <a:rPr lang="en" dirty="0" smtClean="0"/>
              <a:t>Have participants refer to page 2 at the second half of the case study. Look at the pattern. What patterns do you notice about Starr’s ability to initiate a greeting during these routines/activities of the day? </a:t>
            </a:r>
            <a:endParaRPr dirty="0" smtClean="0"/>
          </a:p>
          <a:p>
            <a:pPr marL="0" marR="0" lvl="0" indent="0" algn="l" rtl="0">
              <a:spcBef>
                <a:spcPts val="0"/>
              </a:spcBef>
              <a:spcAft>
                <a:spcPts val="0"/>
              </a:spcAft>
              <a:buClr>
                <a:schemeClr val="dk1"/>
              </a:buClr>
              <a:buSzPts val="1200"/>
              <a:buFont typeface="Arial"/>
              <a:buNone/>
            </a:pPr>
            <a:endParaRPr dirty="0" smtClean="0"/>
          </a:p>
          <a:p>
            <a:pPr marL="0" marR="0" lvl="0" indent="0" algn="l" rtl="0">
              <a:spcBef>
                <a:spcPts val="0"/>
              </a:spcBef>
              <a:spcAft>
                <a:spcPts val="0"/>
              </a:spcAft>
              <a:buClr>
                <a:schemeClr val="dk1"/>
              </a:buClr>
              <a:buSzPts val="1200"/>
              <a:buFont typeface="Arial"/>
              <a:buNone/>
            </a:pPr>
            <a:r>
              <a:rPr lang="en" dirty="0" smtClean="0"/>
              <a:t>Note</a:t>
            </a:r>
            <a:r>
              <a:rPr lang="en" dirty="0"/>
              <a:t>: On handout, the middle column should read Small Group OR Centers.</a:t>
            </a:r>
            <a:endParaRPr dirty="0"/>
          </a:p>
        </p:txBody>
      </p:sp>
      <p:sp>
        <p:nvSpPr>
          <p:cNvPr id="265" name="Google Shape;265;g505851a49c_0_176: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20</a:t>
            </a:fld>
            <a:endParaRPr sz="1200">
              <a:solidFill>
                <a:schemeClr val="dk1"/>
              </a:solidFill>
            </a:endParaRPr>
          </a:p>
        </p:txBody>
      </p:sp>
    </p:spTree>
    <p:extLst>
      <p:ext uri="{BB962C8B-B14F-4D97-AF65-F5344CB8AC3E}">
        <p14:creationId xmlns:p14="http://schemas.microsoft.com/office/powerpoint/2010/main" val="2191754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05851a49c_0_183: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505851a49c_0_183:notes"/>
          <p:cNvSpPr txBox="1">
            <a:spLocks noGrp="1"/>
          </p:cNvSpPr>
          <p:nvPr>
            <p:ph type="body" idx="1"/>
          </p:nvPr>
        </p:nvSpPr>
        <p:spPr>
          <a:xfrm>
            <a:off x="685799" y="4343407"/>
            <a:ext cx="5486400" cy="4114800"/>
          </a:xfrm>
          <a:prstGeom prst="rect">
            <a:avLst/>
          </a:prstGeom>
          <a:noFill/>
          <a:ln>
            <a:noFill/>
          </a:ln>
        </p:spPr>
        <p:txBody>
          <a:bodyPr spcFirstLastPara="1" wrap="square" lIns="91950" tIns="45950" rIns="91950" bIns="45950" anchor="t" anchorCtr="0">
            <a:noAutofit/>
          </a:bodyPr>
          <a:lstStyle/>
          <a:p>
            <a:pPr marL="0" lvl="0" indent="0" algn="l" rtl="0">
              <a:spcBef>
                <a:spcPts val="0"/>
              </a:spcBef>
              <a:spcAft>
                <a:spcPts val="0"/>
              </a:spcAft>
              <a:buClr>
                <a:schemeClr val="dk1"/>
              </a:buClr>
              <a:buSzPts val="300"/>
              <a:buFont typeface="Arial"/>
              <a:buNone/>
            </a:pPr>
            <a:r>
              <a:rPr lang="en"/>
              <a:t>Presenter: </a:t>
            </a:r>
            <a:endParaRPr/>
          </a:p>
          <a:p>
            <a:pPr marL="0" lvl="0" indent="0" algn="l" rtl="0">
              <a:spcBef>
                <a:spcPts val="0"/>
              </a:spcBef>
              <a:spcAft>
                <a:spcPts val="0"/>
              </a:spcAft>
              <a:buClr>
                <a:schemeClr val="dk1"/>
              </a:buClr>
              <a:buSzPts val="300"/>
              <a:buFont typeface="Arial"/>
              <a:buNone/>
            </a:pPr>
            <a:r>
              <a:rPr lang="en"/>
              <a:t>As we’re analyzing our data, we’re also looking for trends.  For example, if the number of times a child cries when asked to put toys away decreases due to our instruction, a downward trend is observed.  We’ve done something right.</a:t>
            </a:r>
            <a:endParaRPr/>
          </a:p>
          <a:p>
            <a:pPr marL="0" lvl="0" indent="0" algn="l" rtl="0">
              <a:spcBef>
                <a:spcPts val="400"/>
              </a:spcBef>
              <a:spcAft>
                <a:spcPts val="0"/>
              </a:spcAft>
              <a:buClr>
                <a:schemeClr val="dk1"/>
              </a:buClr>
              <a:buSzPts val="300"/>
              <a:buFont typeface="Arial"/>
              <a:buNone/>
            </a:pPr>
            <a:endParaRPr/>
          </a:p>
          <a:p>
            <a:pPr marL="0" lvl="0" indent="0" algn="l" rtl="0">
              <a:spcBef>
                <a:spcPts val="400"/>
              </a:spcBef>
              <a:spcAft>
                <a:spcPts val="0"/>
              </a:spcAft>
              <a:buClr>
                <a:schemeClr val="dk1"/>
              </a:buClr>
              <a:buSzPts val="300"/>
              <a:buFont typeface="Arial"/>
              <a:buNone/>
            </a:pPr>
            <a:r>
              <a:rPr lang="en"/>
              <a:t>You can also look at data by comparing a child’s score with the mean of a group.  We can look for whether the score varies based on times of day or who is working with the child.  Is there a change in level or intensity of the skill during certain times and we also want to track things like latency or how long it takes the child to perform the skill when asked.</a:t>
            </a:r>
            <a:endParaRPr/>
          </a:p>
          <a:p>
            <a:pPr marL="0" lvl="0" indent="0" algn="l" rtl="0">
              <a:spcBef>
                <a:spcPts val="400"/>
              </a:spcBef>
              <a:spcAft>
                <a:spcPts val="0"/>
              </a:spcAft>
              <a:buClr>
                <a:schemeClr val="dk1"/>
              </a:buClr>
              <a:buSzPts val="300"/>
              <a:buFont typeface="Arial"/>
              <a:buNone/>
            </a:pPr>
            <a:endParaRPr/>
          </a:p>
          <a:p>
            <a:pPr marL="0" lvl="0" indent="0" algn="l" rtl="0">
              <a:spcBef>
                <a:spcPts val="400"/>
              </a:spcBef>
              <a:spcAft>
                <a:spcPts val="0"/>
              </a:spcAft>
              <a:buClr>
                <a:schemeClr val="dk1"/>
              </a:buClr>
              <a:buSzPts val="300"/>
              <a:buFont typeface="Arial"/>
              <a:buNone/>
            </a:pPr>
            <a:endParaRPr/>
          </a:p>
        </p:txBody>
      </p:sp>
      <p:sp>
        <p:nvSpPr>
          <p:cNvPr id="273" name="Google Shape;273;g505851a49c_0_183: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21</a:t>
            </a:fld>
            <a:endParaRPr sz="1200">
              <a:solidFill>
                <a:schemeClr val="dk1"/>
              </a:solidFill>
            </a:endParaRPr>
          </a:p>
        </p:txBody>
      </p:sp>
    </p:spTree>
    <p:extLst>
      <p:ext uri="{BB962C8B-B14F-4D97-AF65-F5344CB8AC3E}">
        <p14:creationId xmlns:p14="http://schemas.microsoft.com/office/powerpoint/2010/main" val="1103156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05851a49c_0_190: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505851a49c_0_190: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lvl="0" indent="0" algn="l" rtl="0">
              <a:spcBef>
                <a:spcPts val="0"/>
              </a:spcBef>
              <a:spcAft>
                <a:spcPts val="0"/>
              </a:spcAft>
              <a:buClr>
                <a:schemeClr val="dk1"/>
              </a:buClr>
              <a:buSzPts val="1100"/>
              <a:buFont typeface="Arial"/>
              <a:buNone/>
            </a:pPr>
            <a:r>
              <a:rPr lang="en" dirty="0"/>
              <a:t>Presenter: </a:t>
            </a:r>
            <a:endParaRPr dirty="0"/>
          </a:p>
          <a:p>
            <a:pPr marL="0" lvl="0" indent="0" algn="l" rtl="0">
              <a:spcBef>
                <a:spcPts val="0"/>
              </a:spcBef>
              <a:spcAft>
                <a:spcPts val="0"/>
              </a:spcAft>
              <a:buClr>
                <a:schemeClr val="dk1"/>
              </a:buClr>
              <a:buSzPts val="1100"/>
              <a:buFont typeface="Arial"/>
              <a:buNone/>
            </a:pPr>
            <a:r>
              <a:rPr lang="en" dirty="0"/>
              <a:t>Continue working from the case study. After reviewing the AEPS scores, Mrs. Donovan identified another goal for Starr and for Rosa. They will work on engagement.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Mrs. Donovan began providing instruction on the goal and collected data twice a week. Data is collected during </a:t>
            </a:r>
            <a:r>
              <a:rPr lang="en" dirty="0">
                <a:highlight>
                  <a:srgbClr val="FFFF00"/>
                </a:highlight>
              </a:rPr>
              <a:t>small group centers</a:t>
            </a:r>
            <a:r>
              <a:rPr lang="en" dirty="0"/>
              <a:t> (this may need to be defined as one activity rather than either or for the sake of this activity. Doesn’t matter which. Either Small Group OR Centers). </a:t>
            </a:r>
            <a:endParaRPr dirty="0"/>
          </a:p>
          <a:p>
            <a:pPr marL="0" lvl="0" indent="0" algn="l" rtl="0">
              <a:spcBef>
                <a:spcPts val="0"/>
              </a:spcBef>
              <a:spcAft>
                <a:spcPts val="0"/>
              </a:spcAft>
              <a:buClr>
                <a:schemeClr val="dk1"/>
              </a:buClr>
              <a:buSzPts val="1100"/>
              <a:buFont typeface="Arial"/>
              <a:buNone/>
            </a:pPr>
            <a:r>
              <a:rPr lang="en" dirty="0"/>
              <a:t>Mrs. Donovan would like for </a:t>
            </a:r>
            <a:r>
              <a:rPr lang="en" i="1" dirty="0"/>
              <a:t>Starr and Rosa to be engaged 80% or more of the time</a:t>
            </a:r>
            <a:r>
              <a:rPr lang="en" dirty="0"/>
              <a:t>. After several weeks of instruction, Mrs. Donovan takes a close look at the data.</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After reviewing the AEPS scores, Mrs. Donovan identified another goal for Starr and for Rosa. They will work on engagement.</a:t>
            </a:r>
            <a:r>
              <a:rPr lang="en"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t>Mrs. Donovan began providing instruction on the goal and collected data twice a week. Data is collected during </a:t>
            </a:r>
            <a:r>
              <a:rPr lang="en" u="sng" dirty="0"/>
              <a:t>small group centers</a:t>
            </a:r>
            <a:r>
              <a:rPr lang="en" dirty="0"/>
              <a:t>.  Mrs. Donovan would like for Starr and Rosa to be engaged 80% or more of the time. After several weeks of instruction, Mrs. Donovan takes a close look at the data.</a:t>
            </a:r>
            <a:endParaRPr dirty="0"/>
          </a:p>
          <a:p>
            <a:pPr marL="444500" lvl="0" indent="-444500" algn="l" rtl="0">
              <a:spcBef>
                <a:spcPts val="0"/>
              </a:spcBef>
              <a:spcAft>
                <a:spcPts val="0"/>
              </a:spcAft>
              <a:buClr>
                <a:schemeClr val="dk1"/>
              </a:buClr>
              <a:buSzPts val="1100"/>
              <a:buFont typeface="Arial"/>
              <a:buNone/>
            </a:pPr>
            <a:r>
              <a:rPr lang="en" i="1" dirty="0"/>
              <a:t>Activity: </a:t>
            </a:r>
            <a:endParaRPr i="1" dirty="0"/>
          </a:p>
          <a:p>
            <a:pPr marL="444500" lvl="0" indent="-444500" algn="l" rtl="0">
              <a:spcBef>
                <a:spcPts val="0"/>
              </a:spcBef>
              <a:spcAft>
                <a:spcPts val="0"/>
              </a:spcAft>
              <a:buClr>
                <a:schemeClr val="dk1"/>
              </a:buClr>
              <a:buSzPts val="1100"/>
              <a:buFont typeface="Arial"/>
              <a:buNone/>
            </a:pPr>
            <a:r>
              <a:rPr lang="en" i="1" dirty="0"/>
              <a:t>-Review (analyze) the data outlined in the table. Analyze the data and provide a summary.</a:t>
            </a:r>
            <a:endParaRPr i="1" dirty="0"/>
          </a:p>
          <a:p>
            <a:pPr marL="444500" lvl="0" indent="-444500" algn="l" rtl="0">
              <a:spcBef>
                <a:spcPts val="0"/>
              </a:spcBef>
              <a:spcAft>
                <a:spcPts val="0"/>
              </a:spcAft>
              <a:buClr>
                <a:schemeClr val="dk1"/>
              </a:buClr>
              <a:buSzPts val="1100"/>
              <a:buFont typeface="Arial"/>
              <a:buNone/>
            </a:pPr>
            <a:r>
              <a:rPr lang="en" i="1" dirty="0"/>
              <a:t>-Based on the data, would you make any changes to Starr’s instruction? To Rosa’s?</a:t>
            </a:r>
            <a:endParaRPr i="1" dirty="0"/>
          </a:p>
          <a:p>
            <a:pPr marL="444500" lvl="0" indent="-444500" algn="l" rtl="0">
              <a:spcBef>
                <a:spcPts val="0"/>
              </a:spcBef>
              <a:spcAft>
                <a:spcPts val="0"/>
              </a:spcAft>
              <a:buClr>
                <a:schemeClr val="dk1"/>
              </a:buClr>
              <a:buSzPts val="1100"/>
              <a:buFont typeface="Arial"/>
              <a:buNone/>
            </a:pPr>
            <a:r>
              <a:rPr lang="en" dirty="0"/>
              <a:t> Are you missing any data? What else do you need to make further decisions?</a:t>
            </a:r>
            <a:endParaRPr dirty="0"/>
          </a:p>
          <a:p>
            <a:pPr marL="444500" lvl="0" indent="-444500" algn="l" rtl="0">
              <a:spcBef>
                <a:spcPts val="0"/>
              </a:spcBef>
              <a:spcAft>
                <a:spcPts val="0"/>
              </a:spcAft>
              <a:buClr>
                <a:schemeClr val="dk1"/>
              </a:buClr>
              <a:buSzPts val="1100"/>
              <a:buFont typeface="Arial"/>
              <a:buNone/>
            </a:pPr>
            <a:endParaRPr dirty="0"/>
          </a:p>
        </p:txBody>
      </p:sp>
      <p:sp>
        <p:nvSpPr>
          <p:cNvPr id="281" name="Google Shape;281;g505851a49c_0_190: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22</a:t>
            </a:fld>
            <a:endParaRPr sz="1200">
              <a:solidFill>
                <a:schemeClr val="dk1"/>
              </a:solidFill>
            </a:endParaRPr>
          </a:p>
        </p:txBody>
      </p:sp>
    </p:spTree>
    <p:extLst>
      <p:ext uri="{BB962C8B-B14F-4D97-AF65-F5344CB8AC3E}">
        <p14:creationId xmlns:p14="http://schemas.microsoft.com/office/powerpoint/2010/main" val="968238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05851a49c_0_213: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23</a:t>
            </a:fld>
            <a:endParaRPr sz="1200">
              <a:solidFill>
                <a:schemeClr val="dk1"/>
              </a:solidFill>
            </a:endParaRPr>
          </a:p>
        </p:txBody>
      </p:sp>
      <p:sp>
        <p:nvSpPr>
          <p:cNvPr id="306" name="Google Shape;306;g505851a49c_0_213:notes"/>
          <p:cNvSpPr>
            <a:spLocks noGrp="1" noRot="1" noChangeAspect="1"/>
          </p:cNvSpPr>
          <p:nvPr>
            <p:ph type="sldImg" idx="2"/>
          </p:nvPr>
        </p:nvSpPr>
        <p:spPr>
          <a:xfrm>
            <a:off x="381000" y="684213"/>
            <a:ext cx="6097588" cy="3430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307" name="Google Shape;307;g505851a49c_0_213:notes"/>
          <p:cNvSpPr txBox="1">
            <a:spLocks noGrp="1"/>
          </p:cNvSpPr>
          <p:nvPr>
            <p:ph type="body" idx="1"/>
          </p:nvPr>
        </p:nvSpPr>
        <p:spPr>
          <a:xfrm>
            <a:off x="685799" y="4343409"/>
            <a:ext cx="54864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950" tIns="45950" rIns="91950" bIns="45950" anchor="t" anchorCtr="0">
            <a:noAutofit/>
          </a:bodyPr>
          <a:lstStyle/>
          <a:p>
            <a:pPr marL="0" lvl="0" indent="0" algn="l" rtl="0">
              <a:spcBef>
                <a:spcPts val="0"/>
              </a:spcBef>
              <a:spcAft>
                <a:spcPts val="0"/>
              </a:spcAft>
              <a:buClr>
                <a:schemeClr val="dk1"/>
              </a:buClr>
              <a:buSzPts val="400"/>
              <a:buFont typeface="Arial"/>
              <a:buNone/>
            </a:pPr>
            <a:r>
              <a:rPr lang="en" dirty="0"/>
              <a:t>Presenter:</a:t>
            </a:r>
            <a:endParaRPr dirty="0"/>
          </a:p>
          <a:p>
            <a:pPr marL="0" lvl="0" indent="0" algn="l" rtl="0">
              <a:spcBef>
                <a:spcPts val="0"/>
              </a:spcBef>
              <a:spcAft>
                <a:spcPts val="0"/>
              </a:spcAft>
              <a:buClr>
                <a:schemeClr val="dk1"/>
              </a:buClr>
              <a:buSzPts val="400"/>
              <a:buFont typeface="Arial"/>
              <a:buNone/>
            </a:pPr>
            <a:r>
              <a:rPr lang="en" dirty="0"/>
              <a:t>Up until now, we have been using our pyramid model when referring to Common, Targeted and Prioritized Outcomes for Children. Now, we’re going to shift and keep that same tiered model in mind but think in terms of needs as we answer the following questions. </a:t>
            </a:r>
            <a:endParaRPr dirty="0"/>
          </a:p>
          <a:p>
            <a:pPr marL="0" lvl="0" indent="0" algn="l" rtl="0">
              <a:spcBef>
                <a:spcPts val="0"/>
              </a:spcBef>
              <a:spcAft>
                <a:spcPts val="0"/>
              </a:spcAft>
              <a:buClr>
                <a:schemeClr val="dk1"/>
              </a:buClr>
              <a:buSzPts val="400"/>
              <a:buFont typeface="Arial"/>
              <a:buNone/>
            </a:pPr>
            <a:r>
              <a:rPr lang="en" dirty="0"/>
              <a:t>Ask a participant to explain what the components are of each area. They can use the next slide, as guiding questions. </a:t>
            </a:r>
            <a:endParaRPr dirty="0"/>
          </a:p>
        </p:txBody>
      </p:sp>
    </p:spTree>
    <p:extLst>
      <p:ext uri="{BB962C8B-B14F-4D97-AF65-F5344CB8AC3E}">
        <p14:creationId xmlns:p14="http://schemas.microsoft.com/office/powerpoint/2010/main" val="516105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05851a49c_0_226: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505851a49c_0_226:notes"/>
          <p:cNvSpPr txBox="1">
            <a:spLocks noGrp="1"/>
          </p:cNvSpPr>
          <p:nvPr>
            <p:ph type="body" idx="1"/>
          </p:nvPr>
        </p:nvSpPr>
        <p:spPr>
          <a:xfrm>
            <a:off x="685799" y="4343407"/>
            <a:ext cx="5486400" cy="4114800"/>
          </a:xfrm>
          <a:prstGeom prst="rect">
            <a:avLst/>
          </a:prstGeom>
          <a:noFill/>
          <a:ln>
            <a:noFill/>
          </a:ln>
        </p:spPr>
        <p:txBody>
          <a:bodyPr spcFirstLastPara="1" wrap="square" lIns="91950" tIns="45950" rIns="91950" bIns="45950" anchor="t" anchorCtr="0">
            <a:noAutofit/>
          </a:bodyPr>
          <a:lstStyle/>
          <a:p>
            <a:pPr marL="0" lvl="0" indent="0" algn="l" rtl="0">
              <a:spcBef>
                <a:spcPts val="0"/>
              </a:spcBef>
              <a:spcAft>
                <a:spcPts val="0"/>
              </a:spcAft>
              <a:buNone/>
            </a:pPr>
            <a:r>
              <a:rPr lang="en"/>
              <a:t>Presenter: Ask the participants: First we’re going to identify needs, who needs to learn what?   </a:t>
            </a:r>
            <a:endParaRPr/>
          </a:p>
          <a:p>
            <a:pPr marL="0" lvl="0" indent="0" algn="l" rtl="0">
              <a:spcBef>
                <a:spcPts val="0"/>
              </a:spcBef>
              <a:spcAft>
                <a:spcPts val="0"/>
              </a:spcAft>
              <a:buNone/>
            </a:pPr>
            <a:endParaRPr/>
          </a:p>
          <a:p>
            <a:pPr marL="0" lvl="0" indent="0" algn="l" rtl="0">
              <a:spcBef>
                <a:spcPts val="0"/>
              </a:spcBef>
              <a:spcAft>
                <a:spcPts val="0"/>
              </a:spcAft>
              <a:buNone/>
            </a:pPr>
            <a:r>
              <a:rPr lang="en"/>
              <a:t>These questions can be asked out to the group, see below (the questions can also be listed out of sequence)</a:t>
            </a:r>
            <a:endParaRPr/>
          </a:p>
          <a:p>
            <a:pPr marL="330200" lvl="0" indent="-228600" algn="l" rtl="0">
              <a:lnSpc>
                <a:spcPct val="100000"/>
              </a:lnSpc>
              <a:spcBef>
                <a:spcPts val="0"/>
              </a:spcBef>
              <a:spcAft>
                <a:spcPts val="0"/>
              </a:spcAft>
              <a:buClr>
                <a:srgbClr val="404040"/>
              </a:buClr>
              <a:buSzPts val="1200"/>
              <a:buChar char="•"/>
            </a:pPr>
            <a:r>
              <a:rPr lang="en">
                <a:solidFill>
                  <a:srgbClr val="404040"/>
                </a:solidFill>
              </a:rPr>
              <a:t>What skills can be addressed through development, play, maturation, and exposure/experience?  </a:t>
            </a:r>
            <a:endParaRPr>
              <a:solidFill>
                <a:schemeClr val="dk2"/>
              </a:solidFill>
            </a:endParaRPr>
          </a:p>
          <a:p>
            <a:pPr marL="0" lvl="0" indent="0" algn="l" rtl="0">
              <a:lnSpc>
                <a:spcPct val="100000"/>
              </a:lnSpc>
              <a:spcBef>
                <a:spcPts val="500"/>
              </a:spcBef>
              <a:spcAft>
                <a:spcPts val="0"/>
              </a:spcAft>
              <a:buNone/>
            </a:pPr>
            <a:r>
              <a:rPr lang="en" b="1" i="1">
                <a:solidFill>
                  <a:srgbClr val="404040"/>
                </a:solidFill>
              </a:rPr>
              <a:t>   (Tier One)</a:t>
            </a:r>
            <a:endParaRPr b="1" i="1">
              <a:solidFill>
                <a:srgbClr val="404040"/>
              </a:solidFill>
            </a:endParaRPr>
          </a:p>
          <a:p>
            <a:pPr marL="330200" lvl="0" indent="-228600" algn="l" rtl="0">
              <a:lnSpc>
                <a:spcPct val="100000"/>
              </a:lnSpc>
              <a:spcBef>
                <a:spcPts val="500"/>
              </a:spcBef>
              <a:spcAft>
                <a:spcPts val="0"/>
              </a:spcAft>
              <a:buClr>
                <a:srgbClr val="404040"/>
              </a:buClr>
              <a:buSzPts val="1200"/>
              <a:buChar char="•"/>
            </a:pPr>
            <a:r>
              <a:rPr lang="en">
                <a:solidFill>
                  <a:srgbClr val="404040"/>
                </a:solidFill>
              </a:rPr>
              <a:t>What skills are emerging, need practice and repetition? </a:t>
            </a:r>
            <a:endParaRPr>
              <a:solidFill>
                <a:srgbClr val="404040"/>
              </a:solidFill>
            </a:endParaRPr>
          </a:p>
          <a:p>
            <a:pPr marL="0" lvl="0" indent="0" algn="l" rtl="0">
              <a:lnSpc>
                <a:spcPct val="100000"/>
              </a:lnSpc>
              <a:spcBef>
                <a:spcPts val="500"/>
              </a:spcBef>
              <a:spcAft>
                <a:spcPts val="0"/>
              </a:spcAft>
              <a:buNone/>
            </a:pPr>
            <a:r>
              <a:rPr lang="en">
                <a:solidFill>
                  <a:srgbClr val="404040"/>
                </a:solidFill>
              </a:rPr>
              <a:t>   (</a:t>
            </a:r>
            <a:r>
              <a:rPr lang="en" b="1" i="1">
                <a:solidFill>
                  <a:srgbClr val="404040"/>
                </a:solidFill>
              </a:rPr>
              <a:t>Tier Two)</a:t>
            </a:r>
            <a:endParaRPr b="1">
              <a:solidFill>
                <a:srgbClr val="404040"/>
              </a:solidFill>
            </a:endParaRPr>
          </a:p>
          <a:p>
            <a:pPr marL="330200" lvl="0" indent="-228600" algn="l" rtl="0">
              <a:lnSpc>
                <a:spcPct val="100000"/>
              </a:lnSpc>
              <a:spcBef>
                <a:spcPts val="500"/>
              </a:spcBef>
              <a:spcAft>
                <a:spcPts val="0"/>
              </a:spcAft>
              <a:buClr>
                <a:srgbClr val="404040"/>
              </a:buClr>
              <a:buSzPts val="1200"/>
              <a:buChar char="•"/>
            </a:pPr>
            <a:r>
              <a:rPr lang="en">
                <a:solidFill>
                  <a:srgbClr val="404040"/>
                </a:solidFill>
              </a:rPr>
              <a:t>What skills and concepts are unlikely to emerge without intensive instruction?  </a:t>
            </a:r>
            <a:endParaRPr>
              <a:solidFill>
                <a:schemeClr val="dk2"/>
              </a:solidFill>
            </a:endParaRPr>
          </a:p>
          <a:p>
            <a:pPr marL="0" lvl="0" indent="0" algn="l" rtl="0">
              <a:lnSpc>
                <a:spcPct val="100000"/>
              </a:lnSpc>
              <a:spcBef>
                <a:spcPts val="500"/>
              </a:spcBef>
              <a:spcAft>
                <a:spcPts val="0"/>
              </a:spcAft>
              <a:buClr>
                <a:srgbClr val="404040"/>
              </a:buClr>
              <a:buSzPts val="700"/>
              <a:buFont typeface="Arial"/>
              <a:buNone/>
            </a:pPr>
            <a:r>
              <a:rPr lang="en" b="1" i="1">
                <a:solidFill>
                  <a:srgbClr val="404040"/>
                </a:solidFill>
              </a:rPr>
              <a:t>   (Tier Three)</a:t>
            </a:r>
            <a:endParaRPr/>
          </a:p>
        </p:txBody>
      </p:sp>
      <p:sp>
        <p:nvSpPr>
          <p:cNvPr id="321" name="Google Shape;321;g505851a49c_0_226: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24</a:t>
            </a:fld>
            <a:endParaRPr sz="1200">
              <a:solidFill>
                <a:schemeClr val="dk1"/>
              </a:solidFill>
            </a:endParaRPr>
          </a:p>
        </p:txBody>
      </p:sp>
    </p:spTree>
    <p:extLst>
      <p:ext uri="{BB962C8B-B14F-4D97-AF65-F5344CB8AC3E}">
        <p14:creationId xmlns:p14="http://schemas.microsoft.com/office/powerpoint/2010/main" val="1266218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05851a49c_0_232: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505851a49c_0_232:notes"/>
          <p:cNvSpPr txBox="1">
            <a:spLocks noGrp="1"/>
          </p:cNvSpPr>
          <p:nvPr>
            <p:ph type="body" idx="1"/>
          </p:nvPr>
        </p:nvSpPr>
        <p:spPr>
          <a:xfrm>
            <a:off x="685799" y="4343407"/>
            <a:ext cx="5486400" cy="4114800"/>
          </a:xfrm>
          <a:prstGeom prst="rect">
            <a:avLst/>
          </a:prstGeom>
          <a:noFill/>
          <a:ln>
            <a:noFill/>
          </a:ln>
        </p:spPr>
        <p:txBody>
          <a:bodyPr spcFirstLastPara="1" wrap="square" lIns="91950" tIns="45950" rIns="91950" bIns="45950" anchor="t" anchorCtr="0">
            <a:noAutofit/>
          </a:bodyPr>
          <a:lstStyle/>
          <a:p>
            <a:pPr marL="0" lvl="0" indent="0" algn="l" rtl="0">
              <a:spcBef>
                <a:spcPts val="0"/>
              </a:spcBef>
              <a:spcAft>
                <a:spcPts val="0"/>
              </a:spcAft>
              <a:buClr>
                <a:schemeClr val="dk1"/>
              </a:buClr>
              <a:buSzPts val="300"/>
              <a:buFont typeface="Arial"/>
              <a:buNone/>
            </a:pPr>
            <a:r>
              <a:rPr lang="en"/>
              <a:t>Presenter:</a:t>
            </a:r>
            <a:endParaRPr/>
          </a:p>
          <a:p>
            <a:pPr marL="0" lvl="0" indent="0" algn="l" rtl="0">
              <a:spcBef>
                <a:spcPts val="0"/>
              </a:spcBef>
              <a:spcAft>
                <a:spcPts val="0"/>
              </a:spcAft>
              <a:buClr>
                <a:schemeClr val="dk1"/>
              </a:buClr>
              <a:buSzPts val="300"/>
              <a:buFont typeface="Arial"/>
              <a:buNone/>
            </a:pPr>
            <a:r>
              <a:rPr lang="en"/>
              <a:t>Review the Common Needs on the slide. </a:t>
            </a:r>
            <a:r>
              <a:rPr lang="en" b="1"/>
              <a:t>Tier 1 or Common Needs</a:t>
            </a:r>
            <a:r>
              <a:rPr lang="en"/>
              <a:t> are driven by Child’s Needs, based on missed items from assessment as well as that which is common to state and federal standards/outcomes-language &amp; math requirements </a:t>
            </a:r>
            <a:endParaRPr/>
          </a:p>
          <a:p>
            <a:pPr marL="0" lvl="0" indent="0" algn="l" rtl="0">
              <a:spcBef>
                <a:spcPts val="0"/>
              </a:spcBef>
              <a:spcAft>
                <a:spcPts val="0"/>
              </a:spcAft>
              <a:buClr>
                <a:schemeClr val="dk1"/>
              </a:buClr>
              <a:buSzPts val="300"/>
              <a:buFont typeface="Arial"/>
              <a:buNone/>
            </a:pPr>
            <a:r>
              <a:rPr lang="en"/>
              <a:t>Self-regulation and following routines. These are going to be generic needs across the board in every classroom. </a:t>
            </a:r>
            <a:endParaRPr/>
          </a:p>
          <a:p>
            <a:pPr marL="0" lvl="0" indent="0" algn="l" rtl="0">
              <a:spcBef>
                <a:spcPts val="0"/>
              </a:spcBef>
              <a:spcAft>
                <a:spcPts val="0"/>
              </a:spcAft>
              <a:buClr>
                <a:schemeClr val="dk1"/>
              </a:buClr>
              <a:buSzPts val="300"/>
              <a:buFont typeface="Arial"/>
              <a:buNone/>
            </a:pPr>
            <a:endParaRPr/>
          </a:p>
        </p:txBody>
      </p:sp>
      <p:sp>
        <p:nvSpPr>
          <p:cNvPr id="328" name="Google Shape;328;g505851a49c_0_232: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25</a:t>
            </a:fld>
            <a:endParaRPr sz="1200">
              <a:solidFill>
                <a:schemeClr val="dk1"/>
              </a:solidFill>
            </a:endParaRPr>
          </a:p>
        </p:txBody>
      </p:sp>
    </p:spTree>
    <p:extLst>
      <p:ext uri="{BB962C8B-B14F-4D97-AF65-F5344CB8AC3E}">
        <p14:creationId xmlns:p14="http://schemas.microsoft.com/office/powerpoint/2010/main" val="1301517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05851a49c_0_246: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505851a49c_0_246:notes"/>
          <p:cNvSpPr txBox="1">
            <a:spLocks noGrp="1"/>
          </p:cNvSpPr>
          <p:nvPr>
            <p:ph type="body" idx="1"/>
          </p:nvPr>
        </p:nvSpPr>
        <p:spPr>
          <a:xfrm>
            <a:off x="685799" y="4343407"/>
            <a:ext cx="5486400" cy="4114800"/>
          </a:xfrm>
          <a:prstGeom prst="rect">
            <a:avLst/>
          </a:prstGeom>
          <a:noFill/>
          <a:ln>
            <a:noFill/>
          </a:ln>
        </p:spPr>
        <p:txBody>
          <a:bodyPr spcFirstLastPara="1" wrap="square" lIns="91950" tIns="45950" rIns="91950" bIns="45950" anchor="t" anchorCtr="0">
            <a:noAutofit/>
          </a:bodyPr>
          <a:lstStyle/>
          <a:p>
            <a:pPr marL="0" lvl="0" indent="0" algn="l" rtl="0">
              <a:spcBef>
                <a:spcPts val="0"/>
              </a:spcBef>
              <a:spcAft>
                <a:spcPts val="0"/>
              </a:spcAft>
              <a:buClr>
                <a:schemeClr val="dk1"/>
              </a:buClr>
              <a:buSzPts val="300"/>
              <a:buFont typeface="Arial"/>
              <a:buNone/>
            </a:pPr>
            <a:r>
              <a:rPr lang="en"/>
              <a:t>Presenter: Review the targeted needs on the slide. </a:t>
            </a:r>
            <a:endParaRPr/>
          </a:p>
          <a:p>
            <a:pPr marL="0" lvl="0" indent="0" algn="l" rtl="0">
              <a:spcBef>
                <a:spcPts val="0"/>
              </a:spcBef>
              <a:spcAft>
                <a:spcPts val="0"/>
              </a:spcAft>
              <a:buClr>
                <a:schemeClr val="dk1"/>
              </a:buClr>
              <a:buSzPts val="300"/>
              <a:buFont typeface="Arial"/>
              <a:buNone/>
            </a:pPr>
            <a:r>
              <a:rPr lang="en" b="1"/>
              <a:t>Tier 2 or Targeted Needs </a:t>
            </a:r>
            <a:r>
              <a:rPr lang="en"/>
              <a:t>are needs that are more specific to a smaller group of children</a:t>
            </a:r>
            <a:endParaRPr/>
          </a:p>
          <a:p>
            <a:pPr marL="0" lvl="0" indent="0" algn="l" rtl="0">
              <a:spcBef>
                <a:spcPts val="0"/>
              </a:spcBef>
              <a:spcAft>
                <a:spcPts val="0"/>
              </a:spcAft>
              <a:buClr>
                <a:schemeClr val="dk1"/>
              </a:buClr>
              <a:buSzPts val="300"/>
              <a:buFont typeface="Arial"/>
              <a:buNone/>
            </a:pPr>
            <a:r>
              <a:rPr lang="en"/>
              <a:t>-portions/components of a larger skill that are missing. </a:t>
            </a:r>
            <a:endParaRPr/>
          </a:p>
          <a:p>
            <a:pPr marL="0" lvl="0" indent="0" algn="l" rtl="0">
              <a:spcBef>
                <a:spcPts val="0"/>
              </a:spcBef>
              <a:spcAft>
                <a:spcPts val="0"/>
              </a:spcAft>
              <a:buClr>
                <a:schemeClr val="dk1"/>
              </a:buClr>
              <a:buSzPts val="300"/>
              <a:buFont typeface="Arial"/>
              <a:buNone/>
            </a:pPr>
            <a:endParaRPr/>
          </a:p>
          <a:p>
            <a:pPr marL="0" lvl="0" indent="0" algn="l" rtl="0">
              <a:spcBef>
                <a:spcPts val="0"/>
              </a:spcBef>
              <a:spcAft>
                <a:spcPts val="0"/>
              </a:spcAft>
              <a:buClr>
                <a:schemeClr val="dk1"/>
              </a:buClr>
              <a:buSzPts val="300"/>
              <a:buFont typeface="Arial"/>
              <a:buNone/>
            </a:pPr>
            <a:r>
              <a:rPr lang="en"/>
              <a:t>Example: Child who is able to greet a peer but not a large group setting or using a 3 turn exchange because the environment is too overwhelming for him. The Targeted Skill that is missing or still needed is the social language (pragmatic) piece and generalization.</a:t>
            </a:r>
            <a:endParaRPr/>
          </a:p>
        </p:txBody>
      </p:sp>
      <p:sp>
        <p:nvSpPr>
          <p:cNvPr id="343" name="Google Shape;343;g505851a49c_0_246: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26</a:t>
            </a:fld>
            <a:endParaRPr sz="1200">
              <a:solidFill>
                <a:schemeClr val="dk1"/>
              </a:solidFill>
            </a:endParaRPr>
          </a:p>
        </p:txBody>
      </p:sp>
    </p:spTree>
    <p:extLst>
      <p:ext uri="{BB962C8B-B14F-4D97-AF65-F5344CB8AC3E}">
        <p14:creationId xmlns:p14="http://schemas.microsoft.com/office/powerpoint/2010/main" val="177368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05851a49c_0_260: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505851a49c_0_260:notes"/>
          <p:cNvSpPr txBox="1">
            <a:spLocks noGrp="1"/>
          </p:cNvSpPr>
          <p:nvPr>
            <p:ph type="body" idx="1"/>
          </p:nvPr>
        </p:nvSpPr>
        <p:spPr>
          <a:xfrm>
            <a:off x="685799" y="4343407"/>
            <a:ext cx="5486400" cy="4114800"/>
          </a:xfrm>
          <a:prstGeom prst="rect">
            <a:avLst/>
          </a:prstGeom>
          <a:noFill/>
          <a:ln>
            <a:noFill/>
          </a:ln>
        </p:spPr>
        <p:txBody>
          <a:bodyPr spcFirstLastPara="1" wrap="square" lIns="91950" tIns="45950" rIns="91950" bIns="45950" anchor="t" anchorCtr="0">
            <a:noAutofit/>
          </a:bodyPr>
          <a:lstStyle/>
          <a:p>
            <a:pPr marL="0" lvl="0" indent="0" algn="l" rtl="0">
              <a:spcBef>
                <a:spcPts val="400"/>
              </a:spcBef>
              <a:spcAft>
                <a:spcPts val="0"/>
              </a:spcAft>
              <a:buClr>
                <a:schemeClr val="dk1"/>
              </a:buClr>
              <a:buSzPts val="300"/>
              <a:buFont typeface="Arial"/>
              <a:buNone/>
            </a:pPr>
            <a:r>
              <a:rPr lang="en"/>
              <a:t>Presenter: Review the prioritized skills on the slide</a:t>
            </a:r>
            <a:endParaRPr/>
          </a:p>
          <a:p>
            <a:pPr marL="0" lvl="0" indent="0" algn="l" rtl="0">
              <a:spcBef>
                <a:spcPts val="400"/>
              </a:spcBef>
              <a:spcAft>
                <a:spcPts val="0"/>
              </a:spcAft>
              <a:buClr>
                <a:schemeClr val="dk1"/>
              </a:buClr>
              <a:buSzPts val="300"/>
              <a:buFont typeface="Arial"/>
              <a:buNone/>
            </a:pPr>
            <a:r>
              <a:rPr lang="en" b="1"/>
              <a:t>Tier 3 or Prioritized Needs</a:t>
            </a:r>
            <a:r>
              <a:rPr lang="en"/>
              <a:t> are the concepts and skills that are keeping the child from accessing, participating, and making progress in the general curriculum and daily activities. </a:t>
            </a:r>
            <a:endParaRPr/>
          </a:p>
          <a:p>
            <a:pPr marL="0" lvl="0" indent="0" algn="l" rtl="0">
              <a:spcBef>
                <a:spcPts val="400"/>
              </a:spcBef>
              <a:spcAft>
                <a:spcPts val="0"/>
              </a:spcAft>
              <a:buClr>
                <a:schemeClr val="dk1"/>
              </a:buClr>
              <a:buSzPts val="300"/>
              <a:buFont typeface="Arial"/>
              <a:buNone/>
            </a:pPr>
            <a:r>
              <a:rPr lang="en"/>
              <a:t>After the needs of individual children or groups are sorted, teachers may find that several children have many tier 2 and tier 3 needs or even that a single child has many such needs.  Prioritize where to begin.  Choose the RIGHT KEY based on what will open more that one developmental door, what is a priority of the family, what is next in the developmental sequence.  </a:t>
            </a:r>
            <a:r>
              <a:rPr lang="en" b="1" u="sng">
                <a:solidFill>
                  <a:srgbClr val="FF0000"/>
                </a:solidFill>
              </a:rPr>
              <a:t>It’s the gateway skill!</a:t>
            </a:r>
            <a:endParaRPr/>
          </a:p>
          <a:p>
            <a:pPr marL="0" lvl="0" indent="0" algn="l" rtl="0">
              <a:spcBef>
                <a:spcPts val="400"/>
              </a:spcBef>
              <a:spcAft>
                <a:spcPts val="0"/>
              </a:spcAft>
              <a:buClr>
                <a:schemeClr val="dk1"/>
              </a:buClr>
              <a:buSzPts val="300"/>
              <a:buFont typeface="Arial"/>
              <a:buNone/>
            </a:pPr>
            <a:endParaRPr/>
          </a:p>
          <a:p>
            <a:pPr marL="0" lvl="0" indent="0" algn="l" rtl="0">
              <a:spcBef>
                <a:spcPts val="400"/>
              </a:spcBef>
              <a:spcAft>
                <a:spcPts val="0"/>
              </a:spcAft>
              <a:buClr>
                <a:schemeClr val="dk1"/>
              </a:buClr>
              <a:buSzPts val="300"/>
              <a:buFont typeface="Arial"/>
              <a:buNone/>
            </a:pPr>
            <a:r>
              <a:rPr lang="en"/>
              <a:t>Choose functional skills first:  Skills that </a:t>
            </a:r>
            <a:endParaRPr/>
          </a:p>
          <a:p>
            <a:pPr marL="177800" lvl="0" indent="-177800" algn="l" rtl="0">
              <a:spcBef>
                <a:spcPts val="400"/>
              </a:spcBef>
              <a:spcAft>
                <a:spcPts val="0"/>
              </a:spcAft>
              <a:buClr>
                <a:schemeClr val="dk1"/>
              </a:buClr>
              <a:buSzPts val="1200"/>
              <a:buFont typeface="Arial"/>
              <a:buChar char="•"/>
            </a:pPr>
            <a:r>
              <a:rPr lang="en"/>
              <a:t>promote independence, </a:t>
            </a:r>
            <a:endParaRPr/>
          </a:p>
          <a:p>
            <a:pPr marL="177800" lvl="0" indent="-177800" algn="l" rtl="0">
              <a:spcBef>
                <a:spcPts val="400"/>
              </a:spcBef>
              <a:spcAft>
                <a:spcPts val="0"/>
              </a:spcAft>
              <a:buClr>
                <a:schemeClr val="dk1"/>
              </a:buClr>
              <a:buSzPts val="1200"/>
              <a:buFont typeface="Arial"/>
              <a:buChar char="•"/>
            </a:pPr>
            <a:r>
              <a:rPr lang="en"/>
              <a:t>can be taught in multiple settings, </a:t>
            </a:r>
            <a:endParaRPr/>
          </a:p>
          <a:p>
            <a:pPr marL="177800" lvl="0" indent="-177800" algn="l" rtl="0">
              <a:spcBef>
                <a:spcPts val="400"/>
              </a:spcBef>
              <a:spcAft>
                <a:spcPts val="0"/>
              </a:spcAft>
              <a:buClr>
                <a:schemeClr val="dk1"/>
              </a:buClr>
              <a:buSzPts val="1200"/>
              <a:buFont typeface="Arial"/>
              <a:buChar char="•"/>
            </a:pPr>
            <a:r>
              <a:rPr lang="en"/>
              <a:t>can be used in real life, </a:t>
            </a:r>
            <a:endParaRPr/>
          </a:p>
          <a:p>
            <a:pPr marL="177800" lvl="0" indent="-177800" algn="l" rtl="0">
              <a:spcBef>
                <a:spcPts val="400"/>
              </a:spcBef>
              <a:spcAft>
                <a:spcPts val="0"/>
              </a:spcAft>
              <a:buClr>
                <a:schemeClr val="dk1"/>
              </a:buClr>
              <a:buSzPts val="1200"/>
              <a:buFont typeface="Arial"/>
              <a:buChar char="•"/>
            </a:pPr>
            <a:r>
              <a:rPr lang="en"/>
              <a:t>are priorities for the family.</a:t>
            </a:r>
            <a:endParaRPr/>
          </a:p>
          <a:p>
            <a:pPr marL="0" lvl="0" indent="0" algn="l" rtl="0">
              <a:spcBef>
                <a:spcPts val="400"/>
              </a:spcBef>
              <a:spcAft>
                <a:spcPts val="0"/>
              </a:spcAft>
              <a:buClr>
                <a:schemeClr val="dk1"/>
              </a:buClr>
              <a:buSzPts val="300"/>
              <a:buFont typeface="Arial"/>
              <a:buNone/>
            </a:pPr>
            <a:r>
              <a:rPr lang="en"/>
              <a:t>Life becomes easier if you’ve written good IEP goals that address prioritized needs.</a:t>
            </a:r>
            <a:endParaRPr/>
          </a:p>
          <a:p>
            <a:pPr marL="0" lvl="0" indent="0" algn="l" rtl="0">
              <a:spcBef>
                <a:spcPts val="400"/>
              </a:spcBef>
              <a:spcAft>
                <a:spcPts val="0"/>
              </a:spcAft>
              <a:buClr>
                <a:schemeClr val="dk1"/>
              </a:buClr>
              <a:buSzPts val="300"/>
              <a:buFont typeface="Arial"/>
              <a:buNone/>
            </a:pPr>
            <a:endParaRPr/>
          </a:p>
        </p:txBody>
      </p:sp>
      <p:sp>
        <p:nvSpPr>
          <p:cNvPr id="358" name="Google Shape;358;g505851a49c_0_260: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27</a:t>
            </a:fld>
            <a:endParaRPr sz="1200">
              <a:solidFill>
                <a:schemeClr val="dk1"/>
              </a:solidFill>
            </a:endParaRPr>
          </a:p>
        </p:txBody>
      </p:sp>
    </p:spTree>
    <p:extLst>
      <p:ext uri="{BB962C8B-B14F-4D97-AF65-F5344CB8AC3E}">
        <p14:creationId xmlns:p14="http://schemas.microsoft.com/office/powerpoint/2010/main" val="2249111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05851a49c_0_274: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lvl="0" indent="0" algn="l" rtl="0">
              <a:spcBef>
                <a:spcPts val="0"/>
              </a:spcBef>
              <a:spcAft>
                <a:spcPts val="0"/>
              </a:spcAft>
              <a:buClr>
                <a:schemeClr val="dk1"/>
              </a:buClr>
              <a:buSzPts val="1200"/>
              <a:buFont typeface="Arial"/>
              <a:buNone/>
            </a:pPr>
            <a:r>
              <a:rPr lang="en" dirty="0"/>
              <a:t>Presenter: </a:t>
            </a:r>
            <a:endParaRPr dirty="0"/>
          </a:p>
          <a:p>
            <a:pPr marL="0" lvl="0" indent="0" algn="l" rtl="0">
              <a:spcBef>
                <a:spcPts val="0"/>
              </a:spcBef>
              <a:spcAft>
                <a:spcPts val="0"/>
              </a:spcAft>
              <a:buClr>
                <a:schemeClr val="dk1"/>
              </a:buClr>
              <a:buSzPts val="1200"/>
              <a:buFont typeface="Arial"/>
              <a:buNone/>
            </a:pPr>
            <a:r>
              <a:rPr lang="en" b="1" dirty="0"/>
              <a:t>Activity:</a:t>
            </a:r>
            <a:r>
              <a:rPr lang="en" dirty="0"/>
              <a:t> This can either be a Turn, Pair and Share or participants can work at their tables: (Make sure that participants have markers, post-its, chart paper if you want them to report out to larger group.)</a:t>
            </a:r>
            <a:endParaRPr dirty="0"/>
          </a:p>
          <a:p>
            <a:pPr marL="0" lvl="0" indent="0" algn="l" rtl="0">
              <a:spcBef>
                <a:spcPts val="0"/>
              </a:spcBef>
              <a:spcAft>
                <a:spcPts val="0"/>
              </a:spcAft>
              <a:buClr>
                <a:schemeClr val="dk1"/>
              </a:buClr>
              <a:buSzPts val="1200"/>
              <a:buFont typeface="Arial"/>
              <a:buNone/>
            </a:pPr>
            <a:endParaRPr dirty="0"/>
          </a:p>
          <a:p>
            <a:pPr marL="444500" lvl="0" indent="-298450" algn="l" rtl="0">
              <a:spcBef>
                <a:spcPts val="0"/>
              </a:spcBef>
              <a:spcAft>
                <a:spcPts val="0"/>
              </a:spcAft>
              <a:buSzPts val="1100"/>
              <a:buAutoNum type="arabicParenR"/>
            </a:pPr>
            <a:r>
              <a:rPr lang="en" dirty="0"/>
              <a:t>What can you gather from this data in these two categories about these three students? Do you need additional information?  </a:t>
            </a:r>
            <a:endParaRPr dirty="0"/>
          </a:p>
          <a:p>
            <a:pPr marL="444500" lvl="0" indent="-298450" algn="l" rtl="0">
              <a:spcBef>
                <a:spcPts val="0"/>
              </a:spcBef>
              <a:spcAft>
                <a:spcPts val="0"/>
              </a:spcAft>
              <a:buSzPts val="1100"/>
              <a:buAutoNum type="arabicParenR"/>
            </a:pPr>
            <a:r>
              <a:rPr lang="en" dirty="0"/>
              <a:t>What types of activities could you build into their day to help strengthen either their ability to engage in cooperative activities and/or Vocabulary development? Whatever needed to be worked on. </a:t>
            </a:r>
            <a:endParaRPr dirty="0"/>
          </a:p>
          <a:p>
            <a:pPr marL="0" lvl="0" indent="0" algn="l" rtl="0">
              <a:spcBef>
                <a:spcPts val="0"/>
              </a:spcBef>
              <a:spcAft>
                <a:spcPts val="0"/>
              </a:spcAft>
              <a:buClr>
                <a:schemeClr val="dk1"/>
              </a:buClr>
              <a:buSzPts val="1200"/>
              <a:buFont typeface="Arial"/>
              <a:buNone/>
            </a:pPr>
            <a:endParaRPr dirty="0"/>
          </a:p>
        </p:txBody>
      </p:sp>
      <p:sp>
        <p:nvSpPr>
          <p:cNvPr id="372" name="Google Shape;372;g505851a49c_0_274: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9277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05851a49c_0_282: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505851a49c_0_282:notes"/>
          <p:cNvSpPr txBox="1">
            <a:spLocks noGrp="1"/>
          </p:cNvSpPr>
          <p:nvPr>
            <p:ph type="body" idx="1"/>
          </p:nvPr>
        </p:nvSpPr>
        <p:spPr>
          <a:xfrm>
            <a:off x="685799" y="4343407"/>
            <a:ext cx="5486400" cy="4114800"/>
          </a:xfrm>
          <a:prstGeom prst="rect">
            <a:avLst/>
          </a:prstGeom>
          <a:noFill/>
          <a:ln>
            <a:noFill/>
          </a:ln>
        </p:spPr>
        <p:txBody>
          <a:bodyPr spcFirstLastPara="1" wrap="square" lIns="91950" tIns="45950" rIns="91950" bIns="45950" anchor="t" anchorCtr="0">
            <a:noAutofit/>
          </a:bodyPr>
          <a:lstStyle/>
          <a:p>
            <a:pPr marL="0" lvl="0" indent="0" algn="l" rtl="0">
              <a:spcBef>
                <a:spcPts val="0"/>
              </a:spcBef>
              <a:spcAft>
                <a:spcPts val="0"/>
              </a:spcAft>
              <a:buClr>
                <a:schemeClr val="dk1"/>
              </a:buClr>
              <a:buSzPts val="300"/>
              <a:buFont typeface="Arial"/>
              <a:buNone/>
            </a:pPr>
            <a:r>
              <a:rPr lang="en"/>
              <a:t>Presenter: </a:t>
            </a:r>
            <a:endParaRPr/>
          </a:p>
          <a:p>
            <a:pPr marL="0" lvl="0" indent="0" algn="l" rtl="0">
              <a:spcBef>
                <a:spcPts val="0"/>
              </a:spcBef>
              <a:spcAft>
                <a:spcPts val="0"/>
              </a:spcAft>
              <a:buClr>
                <a:schemeClr val="dk1"/>
              </a:buClr>
              <a:buSzPts val="300"/>
              <a:buFont typeface="Arial"/>
              <a:buNone/>
            </a:pPr>
            <a:r>
              <a:rPr lang="en"/>
              <a:t>There are other factors to consider beyond just data. Data is what we are talking about, but it will be good to let the participants know of other things to look at. – Use a common sense approach ☺ </a:t>
            </a:r>
            <a:endParaRPr/>
          </a:p>
          <a:p>
            <a:pPr marL="0" lvl="0" indent="0" algn="l" rtl="0">
              <a:spcBef>
                <a:spcPts val="400"/>
              </a:spcBef>
              <a:spcAft>
                <a:spcPts val="0"/>
              </a:spcAft>
              <a:buClr>
                <a:schemeClr val="dk1"/>
              </a:buClr>
              <a:buSzPts val="300"/>
              <a:buFont typeface="Arial"/>
              <a:buNone/>
            </a:pPr>
            <a:endParaRPr/>
          </a:p>
          <a:p>
            <a:pPr marL="0" lvl="0" indent="0" algn="l" rtl="0">
              <a:spcBef>
                <a:spcPts val="400"/>
              </a:spcBef>
              <a:spcAft>
                <a:spcPts val="0"/>
              </a:spcAft>
              <a:buClr>
                <a:schemeClr val="dk1"/>
              </a:buClr>
              <a:buSzPts val="300"/>
              <a:buFont typeface="Arial"/>
              <a:buNone/>
            </a:pPr>
            <a:r>
              <a:rPr lang="en"/>
              <a:t>The final bullet on participation/engagement is to really get them thinking…what does this mean? The child should be able to meaningfully participate in all activities in the EC classroom. If not, perhaps something else is contributing to this and needs to be looked at much more closely. </a:t>
            </a:r>
            <a:endParaRPr/>
          </a:p>
          <a:p>
            <a:pPr marL="0" lvl="0" indent="0" algn="l" rtl="0">
              <a:spcBef>
                <a:spcPts val="400"/>
              </a:spcBef>
              <a:spcAft>
                <a:spcPts val="0"/>
              </a:spcAft>
              <a:buClr>
                <a:schemeClr val="dk1"/>
              </a:buClr>
              <a:buSzPts val="300"/>
              <a:buFont typeface="Arial"/>
              <a:buNone/>
            </a:pPr>
            <a:endParaRPr/>
          </a:p>
          <a:p>
            <a:pPr marL="0" lvl="0" indent="0" algn="l" rtl="0">
              <a:spcBef>
                <a:spcPts val="400"/>
              </a:spcBef>
              <a:spcAft>
                <a:spcPts val="0"/>
              </a:spcAft>
              <a:buClr>
                <a:schemeClr val="dk1"/>
              </a:buClr>
              <a:buSzPts val="300"/>
              <a:buFont typeface="Arial"/>
              <a:buNone/>
            </a:pPr>
            <a:r>
              <a:rPr lang="en"/>
              <a:t>This could lead into a much deeper discussion, so be aware of the remaining time you have with your participants to delve into this topic.</a:t>
            </a:r>
            <a:endParaRPr/>
          </a:p>
          <a:p>
            <a:pPr marL="0" lvl="0" indent="0" algn="l" rtl="0">
              <a:spcBef>
                <a:spcPts val="400"/>
              </a:spcBef>
              <a:spcAft>
                <a:spcPts val="0"/>
              </a:spcAft>
              <a:buClr>
                <a:schemeClr val="dk1"/>
              </a:buClr>
              <a:buSzPts val="300"/>
              <a:buFont typeface="Arial"/>
              <a:buNone/>
            </a:pPr>
            <a:endParaRPr/>
          </a:p>
        </p:txBody>
      </p:sp>
      <p:sp>
        <p:nvSpPr>
          <p:cNvPr id="382" name="Google Shape;382;g505851a49c_0_282:notes"/>
          <p:cNvSpPr txBox="1">
            <a:spLocks noGrp="1"/>
          </p:cNvSpPr>
          <p:nvPr>
            <p:ph type="ftr" idx="11"/>
          </p:nvPr>
        </p:nvSpPr>
        <p:spPr>
          <a:xfrm>
            <a:off x="0" y="8685226"/>
            <a:ext cx="2971800" cy="457200"/>
          </a:xfrm>
          <a:prstGeom prst="rect">
            <a:avLst/>
          </a:prstGeom>
          <a:noFill/>
          <a:ln>
            <a:noFill/>
          </a:ln>
        </p:spPr>
        <p:txBody>
          <a:bodyPr spcFirstLastPara="1" wrap="square" lIns="91950" tIns="45950" rIns="91950" bIns="45950" anchor="b" anchorCtr="0">
            <a:noAutofit/>
          </a:bodyPr>
          <a:lstStyle/>
          <a:p>
            <a:pPr marL="0" lvl="0" indent="0" algn="l" rtl="0">
              <a:lnSpc>
                <a:spcPct val="100000"/>
              </a:lnSpc>
              <a:spcBef>
                <a:spcPts val="0"/>
              </a:spcBef>
              <a:spcAft>
                <a:spcPts val="0"/>
              </a:spcAft>
              <a:buClr>
                <a:schemeClr val="dk1"/>
              </a:buClr>
              <a:buSzPts val="300"/>
              <a:buFont typeface="Arial"/>
              <a:buNone/>
            </a:pPr>
            <a:r>
              <a:rPr lang="en" sz="1400"/>
              <a:t>ECTACenter.org</a:t>
            </a:r>
            <a:endParaRPr sz="1400"/>
          </a:p>
        </p:txBody>
      </p:sp>
      <p:sp>
        <p:nvSpPr>
          <p:cNvPr id="383" name="Google Shape;383;g505851a49c_0_282: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29</a:t>
            </a:fld>
            <a:endParaRPr sz="1200">
              <a:solidFill>
                <a:schemeClr val="dk1"/>
              </a:solidFill>
            </a:endParaRPr>
          </a:p>
        </p:txBody>
      </p:sp>
    </p:spTree>
    <p:extLst>
      <p:ext uri="{BB962C8B-B14F-4D97-AF65-F5344CB8AC3E}">
        <p14:creationId xmlns:p14="http://schemas.microsoft.com/office/powerpoint/2010/main" val="101797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05851a49c_0_13:notes"/>
          <p:cNvSpPr txBox="1">
            <a:spLocks noGrp="1"/>
          </p:cNvSpPr>
          <p:nvPr>
            <p:ph type="body" idx="1"/>
          </p:nvPr>
        </p:nvSpPr>
        <p:spPr>
          <a:xfrm>
            <a:off x="685799" y="4343407"/>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Presenter will share the learning objectives for this module with the participants. </a:t>
            </a:r>
            <a:endParaRPr/>
          </a:p>
        </p:txBody>
      </p:sp>
      <p:sp>
        <p:nvSpPr>
          <p:cNvPr id="84" name="Google Shape;84;g505851a49c_0_13: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649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05851a49c_0_289:notes"/>
          <p:cNvSpPr txBox="1"/>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
        <p:nvSpPr>
          <p:cNvPr id="389" name="Google Shape;389;g505851a49c_0_289: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390" name="Google Shape;390;g505851a49c_0_289:notes"/>
          <p:cNvSpPr txBox="1">
            <a:spLocks noGrp="1"/>
          </p:cNvSpPr>
          <p:nvPr>
            <p:ph type="body" idx="1"/>
          </p:nvPr>
        </p:nvSpPr>
        <p:spPr>
          <a:xfrm>
            <a:off x="685799" y="4343407"/>
            <a:ext cx="54864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950" tIns="45950" rIns="91950" bIns="45950" anchor="t" anchorCtr="0">
            <a:noAutofit/>
          </a:bodyPr>
          <a:lstStyle/>
          <a:p>
            <a:pPr marL="0" lvl="0" indent="0" algn="l" rtl="0">
              <a:spcBef>
                <a:spcPts val="0"/>
              </a:spcBef>
              <a:spcAft>
                <a:spcPts val="0"/>
              </a:spcAft>
              <a:buClr>
                <a:schemeClr val="dk1"/>
              </a:buClr>
              <a:buSzPts val="300"/>
              <a:buFont typeface="Arial"/>
              <a:buNone/>
            </a:pPr>
            <a:r>
              <a:rPr lang="en" dirty="0"/>
              <a:t>Presenter: </a:t>
            </a:r>
            <a:endParaRPr dirty="0"/>
          </a:p>
          <a:p>
            <a:pPr marL="0" lvl="0" indent="0" algn="l" rtl="0">
              <a:spcBef>
                <a:spcPts val="0"/>
              </a:spcBef>
              <a:spcAft>
                <a:spcPts val="0"/>
              </a:spcAft>
              <a:buClr>
                <a:schemeClr val="dk1"/>
              </a:buClr>
              <a:buSzPts val="300"/>
              <a:buFont typeface="Arial"/>
              <a:buNone/>
            </a:pPr>
            <a:r>
              <a:rPr lang="en" dirty="0"/>
              <a:t>Share out that in similar format to our outcomes and needs, this slide shows us that the tiered systems can also be used for instruction, as shown. Remember that the instruction is tiered, not the students. Go over this slide in detail, as the next slide the participants will have to fill in the boxes on their own.</a:t>
            </a:r>
            <a:endParaRPr dirty="0"/>
          </a:p>
          <a:p>
            <a:pPr marL="0" lvl="0" indent="0" algn="l" rtl="0">
              <a:spcBef>
                <a:spcPts val="0"/>
              </a:spcBef>
              <a:spcAft>
                <a:spcPts val="0"/>
              </a:spcAft>
              <a:buClr>
                <a:schemeClr val="dk1"/>
              </a:buClr>
              <a:buSzPts val="300"/>
              <a:buFont typeface="Arial"/>
              <a:buNone/>
            </a:pPr>
            <a:endParaRPr dirty="0"/>
          </a:p>
          <a:p>
            <a:pPr marL="0" lvl="0" indent="0" algn="l" rtl="0">
              <a:spcBef>
                <a:spcPts val="0"/>
              </a:spcBef>
              <a:spcAft>
                <a:spcPts val="0"/>
              </a:spcAft>
              <a:buClr>
                <a:schemeClr val="dk1"/>
              </a:buClr>
              <a:buSzPts val="300"/>
              <a:buFont typeface="Arial"/>
              <a:buNone/>
            </a:pPr>
            <a:r>
              <a:rPr lang="en" b="1" dirty="0"/>
              <a:t>Universal</a:t>
            </a:r>
            <a:r>
              <a:rPr lang="en" dirty="0"/>
              <a:t> – DAP, VA Foundation Blocks for Early Learning-  </a:t>
            </a:r>
            <a:r>
              <a:rPr lang="en" i="1" dirty="0"/>
              <a:t>All Settings, All Students, Preventative, Proactive, Core</a:t>
            </a:r>
            <a:endParaRPr i="1" dirty="0"/>
          </a:p>
          <a:p>
            <a:pPr marL="0" lvl="0" indent="0" algn="l" rtl="0">
              <a:spcBef>
                <a:spcPts val="0"/>
              </a:spcBef>
              <a:spcAft>
                <a:spcPts val="0"/>
              </a:spcAft>
              <a:buClr>
                <a:schemeClr val="dk1"/>
              </a:buClr>
              <a:buSzPts val="300"/>
              <a:buFont typeface="Arial"/>
              <a:buNone/>
            </a:pPr>
            <a:r>
              <a:rPr lang="en" b="1" dirty="0"/>
              <a:t>Targeted </a:t>
            </a:r>
            <a:r>
              <a:rPr lang="en" dirty="0"/>
              <a:t>– small group, extra opportunities, intentional planning- </a:t>
            </a:r>
            <a:r>
              <a:rPr lang="en" i="1" dirty="0"/>
              <a:t>Targeted, Increased dosage and intensity</a:t>
            </a:r>
            <a:endParaRPr i="1" dirty="0"/>
          </a:p>
          <a:p>
            <a:pPr marL="0" lvl="0" indent="0" algn="l" rtl="0">
              <a:spcBef>
                <a:spcPts val="0"/>
              </a:spcBef>
              <a:spcAft>
                <a:spcPts val="0"/>
              </a:spcAft>
              <a:buClr>
                <a:schemeClr val="dk1"/>
              </a:buClr>
              <a:buSzPts val="300"/>
              <a:buFont typeface="Arial"/>
              <a:buNone/>
            </a:pPr>
            <a:r>
              <a:rPr lang="en" b="1" dirty="0"/>
              <a:t>Intensive</a:t>
            </a:r>
            <a:r>
              <a:rPr lang="en" dirty="0"/>
              <a:t> – one-on-one, intentional, frequent- </a:t>
            </a:r>
            <a:r>
              <a:rPr lang="en" i="1" dirty="0"/>
              <a:t>Individualized, longer duration, high intensity, intentional</a:t>
            </a:r>
            <a:endParaRPr i="1" dirty="0"/>
          </a:p>
        </p:txBody>
      </p:sp>
    </p:spTree>
    <p:extLst>
      <p:ext uri="{BB962C8B-B14F-4D97-AF65-F5344CB8AC3E}">
        <p14:creationId xmlns:p14="http://schemas.microsoft.com/office/powerpoint/2010/main" val="1501801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05851a49c_0_306:notes"/>
          <p:cNvSpPr txBox="1"/>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
        <p:nvSpPr>
          <p:cNvPr id="407" name="Google Shape;407;g505851a49c_0_306: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408" name="Google Shape;408;g505851a49c_0_306:notes"/>
          <p:cNvSpPr txBox="1">
            <a:spLocks noGrp="1"/>
          </p:cNvSpPr>
          <p:nvPr>
            <p:ph type="body" idx="1"/>
          </p:nvPr>
        </p:nvSpPr>
        <p:spPr>
          <a:xfrm>
            <a:off x="685799" y="4343407"/>
            <a:ext cx="54864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950" tIns="45950" rIns="91950" bIns="45950" anchor="t" anchorCtr="0">
            <a:noAutofit/>
          </a:bodyPr>
          <a:lstStyle/>
          <a:p>
            <a:pPr marL="0" lvl="0" indent="0" algn="l" rtl="0">
              <a:spcBef>
                <a:spcPts val="0"/>
              </a:spcBef>
              <a:spcAft>
                <a:spcPts val="0"/>
              </a:spcAft>
              <a:buClr>
                <a:schemeClr val="dk1"/>
              </a:buClr>
              <a:buSzPts val="300"/>
              <a:buFont typeface="Arial"/>
              <a:buNone/>
            </a:pPr>
            <a:r>
              <a:rPr lang="en" dirty="0"/>
              <a:t>Presenter:</a:t>
            </a:r>
            <a:endParaRPr dirty="0"/>
          </a:p>
          <a:p>
            <a:pPr marL="0" lvl="0" indent="0" algn="l" rtl="0">
              <a:spcBef>
                <a:spcPts val="0"/>
              </a:spcBef>
              <a:spcAft>
                <a:spcPts val="0"/>
              </a:spcAft>
              <a:buClr>
                <a:schemeClr val="dk1"/>
              </a:buClr>
              <a:buSzPts val="300"/>
              <a:buFont typeface="Arial"/>
              <a:buNone/>
            </a:pPr>
            <a:r>
              <a:rPr lang="en" dirty="0"/>
              <a:t>Ask the following question: Can you fill in the blanks from the slide above from the 3 tiers? See below in italics. This be done as a group or in a turn, pair and share with a shoulder partner activity.</a:t>
            </a:r>
            <a:endParaRPr dirty="0"/>
          </a:p>
          <a:p>
            <a:pPr marL="0" lvl="0" indent="0" algn="l" rtl="0">
              <a:spcBef>
                <a:spcPts val="0"/>
              </a:spcBef>
              <a:spcAft>
                <a:spcPts val="0"/>
              </a:spcAft>
              <a:buClr>
                <a:schemeClr val="dk1"/>
              </a:buClr>
              <a:buSzPts val="300"/>
              <a:buFont typeface="Arial"/>
              <a:buNone/>
            </a:pPr>
            <a:endParaRPr dirty="0"/>
          </a:p>
          <a:p>
            <a:pPr marL="0" lvl="0" indent="0" algn="l" rtl="0">
              <a:spcBef>
                <a:spcPts val="0"/>
              </a:spcBef>
              <a:spcAft>
                <a:spcPts val="0"/>
              </a:spcAft>
              <a:buClr>
                <a:schemeClr val="dk1"/>
              </a:buClr>
              <a:buSzPts val="300"/>
              <a:buFont typeface="Arial"/>
              <a:buNone/>
            </a:pPr>
            <a:r>
              <a:rPr lang="en" dirty="0"/>
              <a:t>Universal – DAP, VA Foundation Blocks for Early Learning-  </a:t>
            </a:r>
            <a:r>
              <a:rPr lang="en" i="1" dirty="0"/>
              <a:t>All Settings, All Students, Preventative, Proactive, Core</a:t>
            </a:r>
            <a:endParaRPr i="1" dirty="0"/>
          </a:p>
          <a:p>
            <a:pPr marL="0" lvl="0" indent="0" algn="l" rtl="0">
              <a:spcBef>
                <a:spcPts val="0"/>
              </a:spcBef>
              <a:spcAft>
                <a:spcPts val="0"/>
              </a:spcAft>
              <a:buClr>
                <a:schemeClr val="dk1"/>
              </a:buClr>
              <a:buSzPts val="300"/>
              <a:buFont typeface="Arial"/>
              <a:buNone/>
            </a:pPr>
            <a:r>
              <a:rPr lang="en" dirty="0"/>
              <a:t>Targeted – small group, extra opportunities, intentional planning- </a:t>
            </a:r>
            <a:r>
              <a:rPr lang="en" i="1" dirty="0"/>
              <a:t>Targeted, Increased dosage and intensity</a:t>
            </a:r>
            <a:endParaRPr i="1" dirty="0"/>
          </a:p>
          <a:p>
            <a:pPr marL="0" lvl="0" indent="0" algn="l" rtl="0">
              <a:spcBef>
                <a:spcPts val="0"/>
              </a:spcBef>
              <a:spcAft>
                <a:spcPts val="0"/>
              </a:spcAft>
              <a:buClr>
                <a:schemeClr val="dk1"/>
              </a:buClr>
              <a:buSzPts val="300"/>
              <a:buFont typeface="Arial"/>
              <a:buNone/>
            </a:pPr>
            <a:r>
              <a:rPr lang="en" dirty="0"/>
              <a:t>Intensive – one-on-one, intentional, frequent- </a:t>
            </a:r>
            <a:r>
              <a:rPr lang="en" i="1" dirty="0"/>
              <a:t>Individualized, longer duration, high intensity, intentional</a:t>
            </a:r>
            <a:endParaRPr i="1" dirty="0"/>
          </a:p>
          <a:p>
            <a:pPr marL="0" lvl="0" indent="0" algn="l" rtl="0">
              <a:spcBef>
                <a:spcPts val="0"/>
              </a:spcBef>
              <a:spcAft>
                <a:spcPts val="0"/>
              </a:spcAft>
              <a:buClr>
                <a:schemeClr val="dk1"/>
              </a:buClr>
              <a:buSzPts val="300"/>
              <a:buFont typeface="Arial"/>
              <a:buNone/>
            </a:pPr>
            <a:endParaRPr dirty="0"/>
          </a:p>
          <a:p>
            <a:pPr marL="0" lvl="0" indent="0" algn="l" rtl="0">
              <a:spcBef>
                <a:spcPts val="0"/>
              </a:spcBef>
              <a:spcAft>
                <a:spcPts val="0"/>
              </a:spcAft>
              <a:buClr>
                <a:schemeClr val="dk1"/>
              </a:buClr>
              <a:buSzPts val="300"/>
              <a:buFont typeface="Arial"/>
              <a:buNone/>
            </a:pPr>
            <a:endParaRPr dirty="0"/>
          </a:p>
        </p:txBody>
      </p:sp>
    </p:spTree>
    <p:extLst>
      <p:ext uri="{BB962C8B-B14F-4D97-AF65-F5344CB8AC3E}">
        <p14:creationId xmlns:p14="http://schemas.microsoft.com/office/powerpoint/2010/main" val="3200120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05851a49c_0_323: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lvl="0" indent="0" algn="l" rtl="0">
              <a:spcBef>
                <a:spcPts val="0"/>
              </a:spcBef>
              <a:spcAft>
                <a:spcPts val="0"/>
              </a:spcAft>
              <a:buClr>
                <a:schemeClr val="dk1"/>
              </a:buClr>
              <a:buSzPts val="1200"/>
              <a:buFont typeface="Arial"/>
              <a:buNone/>
            </a:pPr>
            <a:r>
              <a:rPr lang="en"/>
              <a:t>Presenter:</a:t>
            </a:r>
            <a:endParaRPr/>
          </a:p>
          <a:p>
            <a:pPr marL="0" lvl="0" indent="0" algn="l" rtl="0">
              <a:spcBef>
                <a:spcPts val="0"/>
              </a:spcBef>
              <a:spcAft>
                <a:spcPts val="0"/>
              </a:spcAft>
              <a:buClr>
                <a:schemeClr val="dk1"/>
              </a:buClr>
              <a:buSzPts val="1200"/>
              <a:buFont typeface="Arial"/>
              <a:buNone/>
            </a:pPr>
            <a:r>
              <a:rPr lang="en"/>
              <a:t>This slide talks about changes. Talk about the potential for change and what can happens next. How can you affect change in the outcomes that you want? Be mindful of the factors that you change and the skills that you want to target. Generate some group discussion.</a:t>
            </a:r>
            <a:endParaRPr/>
          </a:p>
        </p:txBody>
      </p:sp>
      <p:sp>
        <p:nvSpPr>
          <p:cNvPr id="425" name="Google Shape;425;g505851a49c_0_323: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4449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05851a49c_0_328: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505851a49c_0_328:notes"/>
          <p:cNvSpPr txBox="1">
            <a:spLocks noGrp="1"/>
          </p:cNvSpPr>
          <p:nvPr>
            <p:ph type="body" idx="1"/>
          </p:nvPr>
        </p:nvSpPr>
        <p:spPr>
          <a:xfrm>
            <a:off x="685799" y="4343407"/>
            <a:ext cx="5486400" cy="4114800"/>
          </a:xfrm>
          <a:prstGeom prst="rect">
            <a:avLst/>
          </a:prstGeom>
          <a:noFill/>
          <a:ln>
            <a:noFill/>
          </a:ln>
        </p:spPr>
        <p:txBody>
          <a:bodyPr spcFirstLastPara="1" wrap="square" lIns="91950" tIns="45950" rIns="91950" bIns="45950" anchor="t" anchorCtr="0">
            <a:noAutofit/>
          </a:bodyPr>
          <a:lstStyle/>
          <a:p>
            <a:pPr marL="0" lvl="0" indent="0" algn="l" rtl="0">
              <a:spcBef>
                <a:spcPts val="0"/>
              </a:spcBef>
              <a:spcAft>
                <a:spcPts val="0"/>
              </a:spcAft>
              <a:buClr>
                <a:schemeClr val="dk1"/>
              </a:buClr>
              <a:buSzPts val="300"/>
              <a:buFont typeface="Arial"/>
              <a:buNone/>
            </a:pPr>
            <a:r>
              <a:rPr lang="en"/>
              <a:t>Presenter: This could be a wrap up/final activity.</a:t>
            </a:r>
            <a:endParaRPr/>
          </a:p>
          <a:p>
            <a:pPr marL="0" lvl="0" indent="0" algn="l" rtl="0">
              <a:spcBef>
                <a:spcPts val="0"/>
              </a:spcBef>
              <a:spcAft>
                <a:spcPts val="0"/>
              </a:spcAft>
              <a:buClr>
                <a:schemeClr val="dk1"/>
              </a:buClr>
              <a:buSzPts val="300"/>
              <a:buFont typeface="Arial"/>
              <a:buNone/>
            </a:pPr>
            <a:r>
              <a:rPr lang="en"/>
              <a:t>Ask the questions on the slide and have participants look at the types of data sheets that they could use or did use throughout the year with their students to collect data.</a:t>
            </a:r>
            <a:endParaRPr/>
          </a:p>
          <a:p>
            <a:pPr marL="0" lvl="0" indent="0" algn="l" rtl="0">
              <a:spcBef>
                <a:spcPts val="0"/>
              </a:spcBef>
              <a:spcAft>
                <a:spcPts val="0"/>
              </a:spcAft>
              <a:buClr>
                <a:schemeClr val="dk1"/>
              </a:buClr>
              <a:buSzPts val="300"/>
              <a:buFont typeface="Arial"/>
              <a:buNone/>
            </a:pPr>
            <a:endParaRPr/>
          </a:p>
          <a:p>
            <a:pPr marL="0" lvl="0" indent="0" algn="l" rtl="0">
              <a:spcBef>
                <a:spcPts val="0"/>
              </a:spcBef>
              <a:spcAft>
                <a:spcPts val="0"/>
              </a:spcAft>
              <a:buClr>
                <a:schemeClr val="dk1"/>
              </a:buClr>
              <a:buSzPts val="300"/>
              <a:buFont typeface="Arial"/>
              <a:buNone/>
            </a:pPr>
            <a:r>
              <a:rPr lang="en"/>
              <a:t>How did you target the IEP goals that you needed to collect data on during the day?</a:t>
            </a:r>
            <a:endParaRPr/>
          </a:p>
          <a:p>
            <a:pPr marL="0" lvl="0" indent="0" algn="l" rtl="0">
              <a:spcBef>
                <a:spcPts val="0"/>
              </a:spcBef>
              <a:spcAft>
                <a:spcPts val="0"/>
              </a:spcAft>
              <a:buClr>
                <a:schemeClr val="dk1"/>
              </a:buClr>
              <a:buSzPts val="300"/>
              <a:buFont typeface="Arial"/>
              <a:buNone/>
            </a:pPr>
            <a:r>
              <a:rPr lang="en"/>
              <a:t>How did you make it manageable for you and your assistant?</a:t>
            </a:r>
            <a:endParaRPr/>
          </a:p>
          <a:p>
            <a:pPr marL="0" lvl="0" indent="0" algn="l" rtl="0">
              <a:spcBef>
                <a:spcPts val="0"/>
              </a:spcBef>
              <a:spcAft>
                <a:spcPts val="0"/>
              </a:spcAft>
              <a:buClr>
                <a:schemeClr val="dk1"/>
              </a:buClr>
              <a:buSzPts val="300"/>
              <a:buFont typeface="Arial"/>
              <a:buNone/>
            </a:pPr>
            <a:r>
              <a:rPr lang="en"/>
              <a:t>How did you analyze the data and make decisions based on the outcome of the data?</a:t>
            </a:r>
            <a:endParaRPr/>
          </a:p>
          <a:p>
            <a:pPr marL="0" lvl="0" indent="0" algn="l" rtl="0">
              <a:spcBef>
                <a:spcPts val="0"/>
              </a:spcBef>
              <a:spcAft>
                <a:spcPts val="0"/>
              </a:spcAft>
              <a:buClr>
                <a:schemeClr val="dk1"/>
              </a:buClr>
              <a:buSzPts val="300"/>
              <a:buFont typeface="Arial"/>
              <a:buNone/>
            </a:pPr>
            <a:endParaRPr/>
          </a:p>
          <a:p>
            <a:pPr marL="0" lvl="0" indent="0" algn="l" rtl="0">
              <a:spcBef>
                <a:spcPts val="0"/>
              </a:spcBef>
              <a:spcAft>
                <a:spcPts val="0"/>
              </a:spcAft>
              <a:buClr>
                <a:schemeClr val="dk1"/>
              </a:buClr>
              <a:buSzPts val="300"/>
              <a:buFont typeface="Arial"/>
              <a:buNone/>
            </a:pPr>
            <a:r>
              <a:rPr lang="en"/>
              <a:t>What would you do differently? the same? This could be worked into the Exit ticket, or into group discussion.</a:t>
            </a:r>
            <a:endParaRPr/>
          </a:p>
          <a:p>
            <a:pPr marL="0" lvl="0" indent="0" algn="l" rtl="0">
              <a:spcBef>
                <a:spcPts val="0"/>
              </a:spcBef>
              <a:spcAft>
                <a:spcPts val="0"/>
              </a:spcAft>
              <a:buClr>
                <a:schemeClr val="dk1"/>
              </a:buClr>
              <a:buSzPts val="300"/>
              <a:buFont typeface="Arial"/>
              <a:buNone/>
            </a:pPr>
            <a:endParaRPr/>
          </a:p>
          <a:p>
            <a:pPr marL="0" lvl="0" indent="0" algn="l" rtl="0">
              <a:spcBef>
                <a:spcPts val="0"/>
              </a:spcBef>
              <a:spcAft>
                <a:spcPts val="0"/>
              </a:spcAft>
              <a:buClr>
                <a:schemeClr val="dk1"/>
              </a:buClr>
              <a:buSzPts val="300"/>
              <a:buFont typeface="Arial"/>
              <a:buNone/>
            </a:pPr>
            <a:r>
              <a:rPr lang="en"/>
              <a:t>Using an Exit Ticket Handout, answer the following questions: </a:t>
            </a:r>
            <a:endParaRPr/>
          </a:p>
          <a:p>
            <a:pPr marL="444500" lvl="0" indent="-298450" algn="l" rtl="0">
              <a:spcBef>
                <a:spcPts val="0"/>
              </a:spcBef>
              <a:spcAft>
                <a:spcPts val="0"/>
              </a:spcAft>
              <a:buSzPts val="1100"/>
              <a:buAutoNum type="arabicParenR"/>
            </a:pPr>
            <a:r>
              <a:rPr lang="en"/>
              <a:t>What 3 three positive things did you learn from this module</a:t>
            </a:r>
            <a:endParaRPr/>
          </a:p>
          <a:p>
            <a:pPr marL="444500" lvl="0" indent="-298450" algn="l" rtl="0">
              <a:spcBef>
                <a:spcPts val="0"/>
              </a:spcBef>
              <a:spcAft>
                <a:spcPts val="0"/>
              </a:spcAft>
              <a:buSzPts val="1100"/>
              <a:buAutoNum type="arabicParenR"/>
            </a:pPr>
            <a:r>
              <a:rPr lang="en"/>
              <a:t>How will you start to look at data differently</a:t>
            </a:r>
            <a:endParaRPr/>
          </a:p>
          <a:p>
            <a:pPr marL="444500" lvl="0" indent="-298450" algn="l" rtl="0">
              <a:spcBef>
                <a:spcPts val="0"/>
              </a:spcBef>
              <a:spcAft>
                <a:spcPts val="0"/>
              </a:spcAft>
              <a:buSzPts val="1100"/>
              <a:buAutoNum type="arabicParenR"/>
            </a:pPr>
            <a:r>
              <a:rPr lang="en"/>
              <a:t>How will you use the data that you collect differently in your classroom (for what purpose)?</a:t>
            </a:r>
            <a:endParaRPr/>
          </a:p>
          <a:p>
            <a:pPr marL="444500" lvl="0" indent="-298450" algn="l" rtl="0">
              <a:spcBef>
                <a:spcPts val="0"/>
              </a:spcBef>
              <a:spcAft>
                <a:spcPts val="0"/>
              </a:spcAft>
              <a:buSzPts val="1100"/>
              <a:buAutoNum type="arabicParenR"/>
            </a:pPr>
            <a:r>
              <a:rPr lang="en"/>
              <a:t>How will you share this information with others? </a:t>
            </a:r>
            <a:endParaRPr/>
          </a:p>
        </p:txBody>
      </p:sp>
      <p:sp>
        <p:nvSpPr>
          <p:cNvPr id="432" name="Google Shape;432;g505851a49c_0_328: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33</a:t>
            </a:fld>
            <a:endParaRPr sz="1200">
              <a:solidFill>
                <a:schemeClr val="dk1"/>
              </a:solidFill>
            </a:endParaRPr>
          </a:p>
        </p:txBody>
      </p:sp>
    </p:spTree>
    <p:extLst>
      <p:ext uri="{BB962C8B-B14F-4D97-AF65-F5344CB8AC3E}">
        <p14:creationId xmlns:p14="http://schemas.microsoft.com/office/powerpoint/2010/main" val="3741063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05851a49c_0_334: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505851a49c_0_334: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marR="0" lvl="0" indent="0" algn="l" rtl="0">
              <a:spcBef>
                <a:spcPts val="0"/>
              </a:spcBef>
              <a:spcAft>
                <a:spcPts val="0"/>
              </a:spcAft>
              <a:buClr>
                <a:schemeClr val="dk1"/>
              </a:buClr>
              <a:buSzPts val="1200"/>
              <a:buFont typeface="Arial"/>
              <a:buNone/>
            </a:pPr>
            <a:r>
              <a:rPr lang="en"/>
              <a:t>Resources Slide</a:t>
            </a:r>
            <a:endParaRPr/>
          </a:p>
        </p:txBody>
      </p:sp>
      <p:sp>
        <p:nvSpPr>
          <p:cNvPr id="439" name="Google Shape;439;g505851a49c_0_334: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34</a:t>
            </a:fld>
            <a:endParaRPr sz="1200">
              <a:solidFill>
                <a:schemeClr val="dk1"/>
              </a:solidFill>
            </a:endParaRPr>
          </a:p>
        </p:txBody>
      </p:sp>
    </p:spTree>
    <p:extLst>
      <p:ext uri="{BB962C8B-B14F-4D97-AF65-F5344CB8AC3E}">
        <p14:creationId xmlns:p14="http://schemas.microsoft.com/office/powerpoint/2010/main" val="1110021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505851a49c_0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505851a49c_0_3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505851a49c_0_340:notes"/>
          <p:cNvSpPr txBox="1">
            <a:spLocks noGrp="1"/>
          </p:cNvSpPr>
          <p:nvPr>
            <p:ph type="sldNum" idx="12"/>
          </p:nvPr>
        </p:nvSpPr>
        <p:spPr>
          <a:xfrm>
            <a:off x="3884613" y="8685213"/>
            <a:ext cx="2971800" cy="458700"/>
          </a:xfrm>
          <a:prstGeom prst="rect">
            <a:avLst/>
          </a:prstGeom>
          <a:noFill/>
          <a:ln>
            <a:noFill/>
          </a:ln>
        </p:spPr>
        <p:txBody>
          <a:bodyPr spcFirstLastPara="1" wrap="square" lIns="88875" tIns="88875" rIns="88875" bIns="88875" anchor="ctr" anchorCtr="0">
            <a:noAutofit/>
          </a:bodyPr>
          <a:lstStyle/>
          <a:p>
            <a:pPr marL="0" lvl="0" indent="0" algn="l" rtl="0">
              <a:spcBef>
                <a:spcPts val="0"/>
              </a:spcBef>
              <a:spcAft>
                <a:spcPts val="0"/>
              </a:spcAft>
              <a:buNone/>
            </a:pPr>
            <a:fld id="{00000000-1234-1234-1234-123412341234}" type="slidenum">
              <a:rPr lang="en" sz="1400"/>
              <a:t>36</a:t>
            </a:fld>
            <a:endParaRPr sz="1400"/>
          </a:p>
        </p:txBody>
      </p:sp>
    </p:spTree>
    <p:extLst>
      <p:ext uri="{BB962C8B-B14F-4D97-AF65-F5344CB8AC3E}">
        <p14:creationId xmlns:p14="http://schemas.microsoft.com/office/powerpoint/2010/main" val="69109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05851a49c_0_19: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505851a49c_0_19: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marR="0" lvl="0" indent="0" algn="l" rtl="0">
              <a:spcBef>
                <a:spcPts val="0"/>
              </a:spcBef>
              <a:spcAft>
                <a:spcPts val="0"/>
              </a:spcAft>
              <a:buClr>
                <a:schemeClr val="dk1"/>
              </a:buClr>
              <a:buSzPts val="1200"/>
              <a:buFont typeface="Arial"/>
              <a:buNone/>
            </a:pPr>
            <a:r>
              <a:rPr lang="en" dirty="0"/>
              <a:t>Presenter:</a:t>
            </a:r>
            <a:endParaRPr dirty="0"/>
          </a:p>
          <a:p>
            <a:pPr marL="0" marR="0" lvl="0" indent="0" algn="l" rtl="0">
              <a:spcBef>
                <a:spcPts val="0"/>
              </a:spcBef>
              <a:spcAft>
                <a:spcPts val="0"/>
              </a:spcAft>
              <a:buClr>
                <a:schemeClr val="dk1"/>
              </a:buClr>
              <a:buSzPts val="1200"/>
              <a:buFont typeface="Arial"/>
              <a:buNone/>
            </a:pPr>
            <a:r>
              <a:rPr lang="en" dirty="0"/>
              <a:t>It all starts with designing and implementing a curriculum framework. Performance/Progress Monitoring is just one crucial piece of the umbrella. </a:t>
            </a:r>
            <a:endParaRPr dirty="0"/>
          </a:p>
          <a:p>
            <a:pPr marL="0" marR="0" lvl="0" indent="0" algn="l" rtl="0">
              <a:spcBef>
                <a:spcPts val="300"/>
              </a:spcBef>
              <a:spcAft>
                <a:spcPts val="0"/>
              </a:spcAft>
              <a:buClr>
                <a:schemeClr val="dk1"/>
              </a:buClr>
              <a:buSzPts val="1200"/>
              <a:buFont typeface="Arial"/>
              <a:buNone/>
            </a:pPr>
            <a:r>
              <a:rPr lang="en" dirty="0"/>
              <a:t>This is where we monitor the effectiveness of the instruction across all three tiers. For the purpose of this module, we will only be looking at this one component of the Curriculum Framework</a:t>
            </a:r>
            <a:endParaRPr dirty="0"/>
          </a:p>
          <a:p>
            <a:pPr marL="0" marR="0" lvl="0" indent="0" algn="l" rtl="0">
              <a:spcBef>
                <a:spcPts val="300"/>
              </a:spcBef>
              <a:spcAft>
                <a:spcPts val="0"/>
              </a:spcAft>
              <a:buClr>
                <a:schemeClr val="dk1"/>
              </a:buClr>
              <a:buSzPts val="1200"/>
              <a:buFont typeface="Arial"/>
              <a:buNone/>
            </a:pPr>
            <a:endParaRPr dirty="0"/>
          </a:p>
        </p:txBody>
      </p:sp>
      <p:sp>
        <p:nvSpPr>
          <p:cNvPr id="92" name="Google Shape;92;g505851a49c_0_19: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sz="1400"/>
              <a:t>4</a:t>
            </a:fld>
            <a:endParaRPr sz="1400"/>
          </a:p>
        </p:txBody>
      </p:sp>
    </p:spTree>
    <p:extLst>
      <p:ext uri="{BB962C8B-B14F-4D97-AF65-F5344CB8AC3E}">
        <p14:creationId xmlns:p14="http://schemas.microsoft.com/office/powerpoint/2010/main" val="354194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05851a49c_0_33: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505851a49c_0_33:notes"/>
          <p:cNvSpPr txBox="1">
            <a:spLocks noGrp="1"/>
          </p:cNvSpPr>
          <p:nvPr>
            <p:ph type="body" idx="1"/>
          </p:nvPr>
        </p:nvSpPr>
        <p:spPr>
          <a:xfrm>
            <a:off x="685799" y="4343407"/>
            <a:ext cx="5486400" cy="4114800"/>
          </a:xfrm>
          <a:prstGeom prst="rect">
            <a:avLst/>
          </a:prstGeom>
          <a:noFill/>
          <a:ln>
            <a:noFill/>
          </a:ln>
        </p:spPr>
        <p:txBody>
          <a:bodyPr spcFirstLastPara="1" wrap="square" lIns="91950" tIns="45950" rIns="91950" bIns="45950" anchor="t" anchorCtr="0">
            <a:noAutofit/>
          </a:bodyPr>
          <a:lstStyle/>
          <a:p>
            <a:pPr marL="0" lvl="3" indent="0" algn="l" rtl="0">
              <a:spcBef>
                <a:spcPts val="0"/>
              </a:spcBef>
              <a:spcAft>
                <a:spcPts val="0"/>
              </a:spcAft>
              <a:buClr>
                <a:schemeClr val="dk1"/>
              </a:buClr>
              <a:buSzPts val="700"/>
              <a:buFont typeface="Calibri"/>
              <a:buNone/>
            </a:pPr>
            <a:r>
              <a:rPr lang="en">
                <a:latin typeface="Arial"/>
                <a:ea typeface="Arial"/>
                <a:cs typeface="Arial"/>
                <a:sym typeface="Arial"/>
              </a:rPr>
              <a:t>Presenter:</a:t>
            </a:r>
            <a:endParaRPr>
              <a:latin typeface="Arial"/>
              <a:ea typeface="Arial"/>
              <a:cs typeface="Arial"/>
              <a:sym typeface="Arial"/>
            </a:endParaRPr>
          </a:p>
          <a:p>
            <a:pPr marL="0" lvl="3" indent="0" algn="l" rtl="0">
              <a:spcBef>
                <a:spcPts val="0"/>
              </a:spcBef>
              <a:spcAft>
                <a:spcPts val="0"/>
              </a:spcAft>
              <a:buClr>
                <a:schemeClr val="dk1"/>
              </a:buClr>
              <a:buSzPts val="700"/>
              <a:buFont typeface="Calibri"/>
              <a:buNone/>
            </a:pPr>
            <a:r>
              <a:rPr lang="en">
                <a:latin typeface="Arial"/>
                <a:ea typeface="Arial"/>
                <a:cs typeface="Arial"/>
                <a:sym typeface="Arial"/>
              </a:rPr>
              <a:t>Start from the simplest form of assessment. </a:t>
            </a:r>
            <a:endParaRPr/>
          </a:p>
          <a:p>
            <a:pPr marL="0" lvl="0" indent="0" algn="l" rtl="0">
              <a:spcBef>
                <a:spcPts val="400"/>
              </a:spcBef>
              <a:spcAft>
                <a:spcPts val="0"/>
              </a:spcAft>
              <a:buClr>
                <a:schemeClr val="dk1"/>
              </a:buClr>
              <a:buSzPts val="300"/>
              <a:buFont typeface="Arial"/>
              <a:buNone/>
            </a:pPr>
            <a:r>
              <a:rPr lang="en"/>
              <a:t>This presentation is about using both data and assessments to assess, collect data, and drive goal development and student outcomes.</a:t>
            </a:r>
            <a:endParaRPr/>
          </a:p>
          <a:p>
            <a:pPr marL="165100" lvl="0" indent="-165100" algn="l" rtl="0">
              <a:spcBef>
                <a:spcPts val="400"/>
              </a:spcBef>
              <a:spcAft>
                <a:spcPts val="0"/>
              </a:spcAft>
              <a:buClr>
                <a:schemeClr val="dk1"/>
              </a:buClr>
              <a:buSzPts val="1200"/>
              <a:buFont typeface="Arial"/>
              <a:buChar char="•"/>
            </a:pPr>
            <a:r>
              <a:rPr lang="en"/>
              <a:t>“Data” is often a dreaded word for many reasons.  In the past goals were more subjective based on what we observed in the classroom/therapy room.  Data was taken but not properly analyzed.  Since using a curriculum based assessment, we are able to have more objective information and collaborate with team members to prioritize goals.  (Areas of AEPS)  We created a common data collection form so that it is consistent.</a:t>
            </a:r>
            <a:endParaRPr/>
          </a:p>
        </p:txBody>
      </p:sp>
      <p:sp>
        <p:nvSpPr>
          <p:cNvPr id="107" name="Google Shape;107;g505851a49c_0_33:notes"/>
          <p:cNvSpPr txBox="1">
            <a:spLocks noGrp="1"/>
          </p:cNvSpPr>
          <p:nvPr>
            <p:ph type="ftr" idx="11"/>
          </p:nvPr>
        </p:nvSpPr>
        <p:spPr>
          <a:xfrm>
            <a:off x="0" y="8685226"/>
            <a:ext cx="2971800" cy="457200"/>
          </a:xfrm>
          <a:prstGeom prst="rect">
            <a:avLst/>
          </a:prstGeom>
          <a:noFill/>
          <a:ln>
            <a:noFill/>
          </a:ln>
        </p:spPr>
        <p:txBody>
          <a:bodyPr spcFirstLastPara="1" wrap="square" lIns="91950" tIns="45950" rIns="91950" bIns="45950" anchor="b" anchorCtr="0">
            <a:noAutofit/>
          </a:bodyPr>
          <a:lstStyle/>
          <a:p>
            <a:pPr marL="0" lvl="0" indent="0" algn="l" rtl="0">
              <a:lnSpc>
                <a:spcPct val="100000"/>
              </a:lnSpc>
              <a:spcBef>
                <a:spcPts val="0"/>
              </a:spcBef>
              <a:spcAft>
                <a:spcPts val="0"/>
              </a:spcAft>
              <a:buClr>
                <a:schemeClr val="dk1"/>
              </a:buClr>
              <a:buSzPts val="300"/>
              <a:buFont typeface="Arial"/>
              <a:buNone/>
            </a:pPr>
            <a:r>
              <a:rPr lang="en" sz="1400"/>
              <a:t>ECTACenter.org</a:t>
            </a:r>
            <a:endParaRPr sz="1400"/>
          </a:p>
        </p:txBody>
      </p:sp>
      <p:sp>
        <p:nvSpPr>
          <p:cNvPr id="108" name="Google Shape;108;g505851a49c_0_33: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5</a:t>
            </a:fld>
            <a:endParaRPr sz="1200">
              <a:solidFill>
                <a:schemeClr val="dk1"/>
              </a:solidFill>
            </a:endParaRPr>
          </a:p>
        </p:txBody>
      </p:sp>
    </p:spTree>
    <p:extLst>
      <p:ext uri="{BB962C8B-B14F-4D97-AF65-F5344CB8AC3E}">
        <p14:creationId xmlns:p14="http://schemas.microsoft.com/office/powerpoint/2010/main" val="275793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05851a49c_0_40: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505851a49c_0_40:notes"/>
          <p:cNvSpPr txBox="1">
            <a:spLocks noGrp="1"/>
          </p:cNvSpPr>
          <p:nvPr>
            <p:ph type="body" idx="1"/>
          </p:nvPr>
        </p:nvSpPr>
        <p:spPr>
          <a:xfrm>
            <a:off x="685799" y="4343407"/>
            <a:ext cx="5486400" cy="4114800"/>
          </a:xfrm>
          <a:prstGeom prst="rect">
            <a:avLst/>
          </a:prstGeom>
          <a:noFill/>
          <a:ln>
            <a:noFill/>
          </a:ln>
        </p:spPr>
        <p:txBody>
          <a:bodyPr spcFirstLastPara="1" wrap="square" lIns="91950" tIns="45950" rIns="91950" bIns="45950" anchor="t" anchorCtr="0">
            <a:noAutofit/>
          </a:bodyPr>
          <a:lstStyle/>
          <a:p>
            <a:pPr marL="0" lvl="0" indent="0" algn="l" rtl="0">
              <a:spcBef>
                <a:spcPts val="0"/>
              </a:spcBef>
              <a:spcAft>
                <a:spcPts val="0"/>
              </a:spcAft>
              <a:buClr>
                <a:schemeClr val="dk1"/>
              </a:buClr>
              <a:buSzPts val="300"/>
              <a:buFont typeface="Arial"/>
              <a:buNone/>
            </a:pPr>
            <a:r>
              <a:rPr lang="en" dirty="0"/>
              <a:t>Presenter:</a:t>
            </a:r>
            <a:endParaRPr dirty="0"/>
          </a:p>
          <a:p>
            <a:pPr marL="0" lvl="0" indent="0" algn="l" rtl="0">
              <a:spcBef>
                <a:spcPts val="0"/>
              </a:spcBef>
              <a:spcAft>
                <a:spcPts val="0"/>
              </a:spcAft>
              <a:buClr>
                <a:schemeClr val="dk1"/>
              </a:buClr>
              <a:buSzPts val="300"/>
              <a:buFont typeface="Arial"/>
              <a:buNone/>
            </a:pPr>
            <a:r>
              <a:rPr lang="en" dirty="0"/>
              <a:t>When Using and Organizing your data, use this </a:t>
            </a:r>
            <a:r>
              <a:rPr lang="en" i="1" dirty="0"/>
              <a:t>Look, Think, Act Model</a:t>
            </a:r>
            <a:r>
              <a:rPr lang="en" dirty="0"/>
              <a:t> to help when using a process of working with any data that you collect.  </a:t>
            </a:r>
            <a:endParaRPr dirty="0"/>
          </a:p>
          <a:p>
            <a:pPr marL="0" lvl="0" indent="0" algn="l" rtl="0">
              <a:spcBef>
                <a:spcPts val="0"/>
              </a:spcBef>
              <a:spcAft>
                <a:spcPts val="0"/>
              </a:spcAft>
              <a:buClr>
                <a:schemeClr val="dk1"/>
              </a:buClr>
              <a:buSzPts val="300"/>
              <a:buFont typeface="Arial"/>
              <a:buNone/>
            </a:pPr>
            <a:r>
              <a:rPr lang="en" dirty="0"/>
              <a:t>Talk through this model as it is written on the slide, filling in points with personal examples from the presenter who is using the slides. Refer to the PDF link below. Pass out handout if this is helpful. It is in the handout section of this module.  </a:t>
            </a:r>
            <a:endParaRPr dirty="0"/>
          </a:p>
          <a:p>
            <a:pPr marL="0" lvl="0" indent="0" algn="l" rtl="0">
              <a:spcBef>
                <a:spcPts val="0"/>
              </a:spcBef>
              <a:spcAft>
                <a:spcPts val="0"/>
              </a:spcAft>
              <a:buClr>
                <a:schemeClr val="dk1"/>
              </a:buClr>
              <a:buSzPts val="300"/>
              <a:buFont typeface="Arial"/>
              <a:buNone/>
            </a:pPr>
            <a:endParaRPr dirty="0"/>
          </a:p>
          <a:p>
            <a:pPr marL="0" lvl="0" indent="0" algn="l" rtl="0">
              <a:spcBef>
                <a:spcPts val="0"/>
              </a:spcBef>
              <a:spcAft>
                <a:spcPts val="0"/>
              </a:spcAft>
              <a:buClr>
                <a:schemeClr val="dk1"/>
              </a:buClr>
              <a:buSzPts val="300"/>
              <a:buFont typeface="Arial"/>
              <a:buNone/>
            </a:pPr>
            <a:r>
              <a:rPr lang="en" dirty="0"/>
              <a:t>The material comes from ECTA &amp; NCPMI’s Look-Think-Act data decision making process. </a:t>
            </a:r>
            <a:endParaRPr dirty="0"/>
          </a:p>
          <a:p>
            <a:pPr marL="0" lvl="0" indent="0" algn="l" rtl="0">
              <a:spcBef>
                <a:spcPts val="0"/>
              </a:spcBef>
              <a:spcAft>
                <a:spcPts val="0"/>
              </a:spcAft>
              <a:buClr>
                <a:schemeClr val="dk1"/>
              </a:buClr>
              <a:buSzPts val="300"/>
              <a:buFont typeface="Arial"/>
              <a:buNone/>
            </a:pPr>
            <a:r>
              <a:rPr lang="en" dirty="0"/>
              <a:t>1. Look – Examine data for trends, meaningful associations </a:t>
            </a:r>
            <a:endParaRPr dirty="0"/>
          </a:p>
          <a:p>
            <a:pPr marL="0" lvl="0" indent="0" algn="l" rtl="0">
              <a:spcBef>
                <a:spcPts val="0"/>
              </a:spcBef>
              <a:spcAft>
                <a:spcPts val="0"/>
              </a:spcAft>
              <a:buClr>
                <a:schemeClr val="dk1"/>
              </a:buClr>
              <a:buSzPts val="300"/>
              <a:buFont typeface="Arial"/>
              <a:buNone/>
            </a:pPr>
            <a:r>
              <a:rPr lang="en" dirty="0"/>
              <a:t>2. Think – Ask questions related to the data that might help with interpretation </a:t>
            </a:r>
            <a:endParaRPr dirty="0"/>
          </a:p>
          <a:p>
            <a:pPr marL="0" lvl="0" indent="0" algn="l" rtl="0">
              <a:spcBef>
                <a:spcPts val="0"/>
              </a:spcBef>
              <a:spcAft>
                <a:spcPts val="0"/>
              </a:spcAft>
              <a:buClr>
                <a:schemeClr val="dk1"/>
              </a:buClr>
              <a:buSzPts val="300"/>
              <a:buFont typeface="Arial"/>
              <a:buNone/>
            </a:pPr>
            <a:r>
              <a:rPr lang="en" dirty="0"/>
              <a:t>3. Act – Make decisions as a team and identify the action plan needed to put the decision in place</a:t>
            </a:r>
            <a:endParaRPr dirty="0"/>
          </a:p>
          <a:p>
            <a:pPr marL="0" lvl="0" indent="0" algn="l" rtl="0">
              <a:spcBef>
                <a:spcPts val="0"/>
              </a:spcBef>
              <a:spcAft>
                <a:spcPts val="0"/>
              </a:spcAft>
              <a:buClr>
                <a:schemeClr val="dk1"/>
              </a:buClr>
              <a:buSzPts val="300"/>
              <a:buFont typeface="Arial"/>
              <a:buNone/>
            </a:pPr>
            <a:r>
              <a:rPr lang="en" dirty="0"/>
              <a:t>Here is the direct link: </a:t>
            </a:r>
            <a:r>
              <a:rPr lang="en" u="sng" dirty="0">
                <a:solidFill>
                  <a:schemeClr val="hlink"/>
                </a:solidFill>
                <a:hlinkClick r:id="rId3"/>
              </a:rPr>
              <a:t>https://ectacenter.org/~pdfs/sig/5_3_lta_introduction.pdf</a:t>
            </a:r>
            <a:endParaRPr dirty="0"/>
          </a:p>
          <a:p>
            <a:pPr marL="0" lvl="0" indent="0" algn="l" rtl="0">
              <a:spcBef>
                <a:spcPts val="0"/>
              </a:spcBef>
              <a:spcAft>
                <a:spcPts val="0"/>
              </a:spcAft>
              <a:buClr>
                <a:schemeClr val="dk1"/>
              </a:buClr>
              <a:buSzPts val="300"/>
              <a:buFont typeface="Arial"/>
              <a:buNone/>
            </a:pPr>
            <a:endParaRPr dirty="0"/>
          </a:p>
        </p:txBody>
      </p:sp>
      <p:sp>
        <p:nvSpPr>
          <p:cNvPr id="115" name="Google Shape;115;g505851a49c_0_40:notes"/>
          <p:cNvSpPr txBox="1">
            <a:spLocks noGrp="1"/>
          </p:cNvSpPr>
          <p:nvPr>
            <p:ph type="ftr" idx="11"/>
          </p:nvPr>
        </p:nvSpPr>
        <p:spPr>
          <a:xfrm>
            <a:off x="0" y="8685226"/>
            <a:ext cx="2971800" cy="457200"/>
          </a:xfrm>
          <a:prstGeom prst="rect">
            <a:avLst/>
          </a:prstGeom>
          <a:noFill/>
          <a:ln>
            <a:noFill/>
          </a:ln>
        </p:spPr>
        <p:txBody>
          <a:bodyPr spcFirstLastPara="1" wrap="square" lIns="91950" tIns="45950" rIns="91950" bIns="45950" anchor="b" anchorCtr="0">
            <a:noAutofit/>
          </a:bodyPr>
          <a:lstStyle/>
          <a:p>
            <a:pPr marL="0" lvl="0" indent="0" algn="l" rtl="0">
              <a:lnSpc>
                <a:spcPct val="100000"/>
              </a:lnSpc>
              <a:spcBef>
                <a:spcPts val="0"/>
              </a:spcBef>
              <a:spcAft>
                <a:spcPts val="0"/>
              </a:spcAft>
              <a:buClr>
                <a:schemeClr val="dk1"/>
              </a:buClr>
              <a:buSzPts val="300"/>
              <a:buFont typeface="Arial"/>
              <a:buNone/>
            </a:pPr>
            <a:r>
              <a:rPr lang="en" sz="1400"/>
              <a:t>ECTACenter.org</a:t>
            </a:r>
            <a:endParaRPr sz="1400"/>
          </a:p>
        </p:txBody>
      </p:sp>
      <p:sp>
        <p:nvSpPr>
          <p:cNvPr id="116" name="Google Shape;116;g505851a49c_0_40: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6</a:t>
            </a:fld>
            <a:endParaRPr sz="1200">
              <a:solidFill>
                <a:schemeClr val="dk1"/>
              </a:solidFill>
            </a:endParaRPr>
          </a:p>
        </p:txBody>
      </p:sp>
    </p:spTree>
    <p:extLst>
      <p:ext uri="{BB962C8B-B14F-4D97-AF65-F5344CB8AC3E}">
        <p14:creationId xmlns:p14="http://schemas.microsoft.com/office/powerpoint/2010/main" val="390879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05851a49c_0_59:notes"/>
          <p:cNvSpPr txBox="1">
            <a:spLocks noGrp="1"/>
          </p:cNvSpPr>
          <p:nvPr>
            <p:ph type="sldNum" idx="12"/>
          </p:nvPr>
        </p:nvSpPr>
        <p:spPr>
          <a:xfrm>
            <a:off x="3884612" y="8685226"/>
            <a:ext cx="2971800" cy="457200"/>
          </a:xfrm>
          <a:prstGeom prst="rect">
            <a:avLst/>
          </a:prstGeom>
          <a:noFill/>
          <a:ln>
            <a:noFill/>
          </a:ln>
        </p:spPr>
        <p:txBody>
          <a:bodyPr spcFirstLastPara="1" wrap="square" lIns="91950" tIns="45950" rIns="91950" bIns="4595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 sz="1200">
                <a:solidFill>
                  <a:schemeClr val="dk1"/>
                </a:solidFill>
              </a:rPr>
              <a:t>7</a:t>
            </a:fld>
            <a:endParaRPr sz="1200">
              <a:solidFill>
                <a:schemeClr val="dk1"/>
              </a:solidFill>
            </a:endParaRPr>
          </a:p>
        </p:txBody>
      </p:sp>
      <p:sp>
        <p:nvSpPr>
          <p:cNvPr id="134" name="Google Shape;134;g505851a49c_0_59:notes"/>
          <p:cNvSpPr>
            <a:spLocks noGrp="1" noRot="1" noChangeAspect="1"/>
          </p:cNvSpPr>
          <p:nvPr>
            <p:ph type="sldImg" idx="2"/>
          </p:nvPr>
        </p:nvSpPr>
        <p:spPr>
          <a:xfrm>
            <a:off x="381000" y="684213"/>
            <a:ext cx="6097588" cy="34305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135" name="Google Shape;135;g505851a49c_0_59:notes"/>
          <p:cNvSpPr txBox="1">
            <a:spLocks noGrp="1"/>
          </p:cNvSpPr>
          <p:nvPr>
            <p:ph type="body" idx="1"/>
          </p:nvPr>
        </p:nvSpPr>
        <p:spPr>
          <a:xfrm>
            <a:off x="685799" y="4343409"/>
            <a:ext cx="54864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950" tIns="45950" rIns="91950" bIns="45950" anchor="t" anchorCtr="0">
            <a:noAutofit/>
          </a:bodyPr>
          <a:lstStyle/>
          <a:p>
            <a:pPr marL="0" lvl="0" indent="0" algn="l" rtl="0">
              <a:spcBef>
                <a:spcPts val="0"/>
              </a:spcBef>
              <a:spcAft>
                <a:spcPts val="0"/>
              </a:spcAft>
              <a:buClr>
                <a:schemeClr val="dk1"/>
              </a:buClr>
              <a:buSzPts val="400"/>
              <a:buFont typeface="Arial"/>
              <a:buNone/>
            </a:pPr>
            <a:r>
              <a:rPr lang="en" dirty="0"/>
              <a:t>Presenter:</a:t>
            </a:r>
            <a:endParaRPr dirty="0"/>
          </a:p>
          <a:p>
            <a:pPr marL="0" lvl="0" indent="0" algn="l" rtl="0">
              <a:spcBef>
                <a:spcPts val="0"/>
              </a:spcBef>
              <a:spcAft>
                <a:spcPts val="0"/>
              </a:spcAft>
              <a:buClr>
                <a:schemeClr val="dk1"/>
              </a:buClr>
              <a:buSzPts val="400"/>
              <a:buFont typeface="Arial"/>
              <a:buNone/>
            </a:pPr>
            <a:r>
              <a:rPr lang="en" dirty="0"/>
              <a:t>The data that you collect will vary depending on what you need to know.  You may be familiar with this pyramid and Tiered System of Support.</a:t>
            </a:r>
            <a:endParaRPr dirty="0"/>
          </a:p>
          <a:p>
            <a:pPr marL="0" lvl="0" indent="0" algn="l" rtl="0">
              <a:spcBef>
                <a:spcPts val="0"/>
              </a:spcBef>
              <a:spcAft>
                <a:spcPts val="0"/>
              </a:spcAft>
              <a:buClr>
                <a:schemeClr val="dk1"/>
              </a:buClr>
              <a:buSzPts val="400"/>
              <a:buFont typeface="Arial"/>
              <a:buNone/>
            </a:pPr>
            <a:r>
              <a:rPr lang="en" dirty="0"/>
              <a:t>Talk through this picture, explaining that the progress toward outcomes becomes more intense and concentrated/targeted as the needs of the student are more selective as you go up the pyramid, going from Tier 1 to 2 to 3.  </a:t>
            </a:r>
            <a:endParaRPr dirty="0"/>
          </a:p>
        </p:txBody>
      </p:sp>
    </p:spTree>
    <p:extLst>
      <p:ext uri="{BB962C8B-B14F-4D97-AF65-F5344CB8AC3E}">
        <p14:creationId xmlns:p14="http://schemas.microsoft.com/office/powerpoint/2010/main" val="100701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05851a49c_0_78: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lvl="0" indent="0" algn="l" rtl="0">
              <a:spcBef>
                <a:spcPts val="0"/>
              </a:spcBef>
              <a:spcAft>
                <a:spcPts val="0"/>
              </a:spcAft>
              <a:buClr>
                <a:schemeClr val="dk1"/>
              </a:buClr>
              <a:buSzPts val="1200"/>
              <a:buFont typeface="Arial"/>
              <a:buNone/>
            </a:pPr>
            <a:r>
              <a:rPr lang="en" dirty="0"/>
              <a:t>Presenter:</a:t>
            </a:r>
            <a:endParaRPr dirty="0"/>
          </a:p>
          <a:p>
            <a:pPr marL="0" lvl="0" indent="0" algn="l" rtl="0">
              <a:spcBef>
                <a:spcPts val="0"/>
              </a:spcBef>
              <a:spcAft>
                <a:spcPts val="0"/>
              </a:spcAft>
              <a:buClr>
                <a:schemeClr val="dk1"/>
              </a:buClr>
              <a:buSzPts val="1200"/>
              <a:buFont typeface="Arial"/>
              <a:buNone/>
            </a:pPr>
            <a:r>
              <a:rPr lang="en" dirty="0"/>
              <a:t>Similarly, the assessment tools that are administered and the frequency at which they are administered, will also depend on the needs of the children. and will need to be paired with the instructional needs.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 dirty="0"/>
              <a:t>According to the this diagram, the CBA will need to be re-administered to assess progress toward common outcomes. Repeat administration of target probes that emerge from CBA for your tier 2 outcomes. Collect data on individual skills for particular children using counts, tallies, etc. toward individual outcomes for your tier 3 outcomes.</a:t>
            </a:r>
            <a:endParaRPr dirty="0"/>
          </a:p>
        </p:txBody>
      </p:sp>
      <p:sp>
        <p:nvSpPr>
          <p:cNvPr id="154" name="Google Shape;154;g505851a49c_0_78: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872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5851a49c_0_95:notes"/>
          <p:cNvSpPr txBox="1">
            <a:spLocks noGrp="1"/>
          </p:cNvSpPr>
          <p:nvPr>
            <p:ph type="body" idx="1"/>
          </p:nvPr>
        </p:nvSpPr>
        <p:spPr>
          <a:xfrm>
            <a:off x="685799" y="4343407"/>
            <a:ext cx="5486400" cy="4114800"/>
          </a:xfrm>
          <a:prstGeom prst="rect">
            <a:avLst/>
          </a:prstGeom>
          <a:noFill/>
          <a:ln>
            <a:noFill/>
          </a:ln>
        </p:spPr>
        <p:txBody>
          <a:bodyPr spcFirstLastPara="1" wrap="square" lIns="90225" tIns="90225" rIns="90225" bIns="90225" anchor="t" anchorCtr="0">
            <a:noAutofit/>
          </a:bodyPr>
          <a:lstStyle/>
          <a:p>
            <a:pPr marL="0" lvl="0" indent="0" algn="l" rtl="0">
              <a:spcBef>
                <a:spcPts val="0"/>
              </a:spcBef>
              <a:spcAft>
                <a:spcPts val="0"/>
              </a:spcAft>
              <a:buClr>
                <a:schemeClr val="dk1"/>
              </a:buClr>
              <a:buSzPts val="1200"/>
              <a:buFont typeface="Arial"/>
              <a:buNone/>
            </a:pPr>
            <a:r>
              <a:rPr lang="en" dirty="0"/>
              <a:t>Presenter:</a:t>
            </a:r>
            <a:endParaRPr dirty="0"/>
          </a:p>
          <a:p>
            <a:pPr marL="0" lvl="0" indent="0" algn="l" rtl="0">
              <a:spcBef>
                <a:spcPts val="0"/>
              </a:spcBef>
              <a:spcAft>
                <a:spcPts val="0"/>
              </a:spcAft>
              <a:buClr>
                <a:schemeClr val="dk1"/>
              </a:buClr>
              <a:buSzPts val="1200"/>
              <a:buFont typeface="Arial"/>
              <a:buNone/>
            </a:pPr>
            <a:r>
              <a:rPr lang="en" dirty="0"/>
              <a:t>This slide gives a description of how often we need to take data, according to the tiers. One way to think about is to </a:t>
            </a:r>
            <a:r>
              <a:rPr lang="en" dirty="0" smtClean="0"/>
              <a:t>is </a:t>
            </a:r>
            <a:r>
              <a:rPr lang="en" dirty="0"/>
              <a:t>to compare it to how often we spend and check our money. With our expenses, how often do we need to take “data”?</a:t>
            </a:r>
            <a:endParaRPr dirty="0"/>
          </a:p>
          <a:p>
            <a:pPr marL="0" lvl="0" indent="0" algn="l" rtl="0">
              <a:spcBef>
                <a:spcPts val="0"/>
              </a:spcBef>
              <a:spcAft>
                <a:spcPts val="0"/>
              </a:spcAft>
              <a:buClr>
                <a:schemeClr val="dk1"/>
              </a:buClr>
              <a:buSzPts val="1200"/>
              <a:buFont typeface="Arial"/>
              <a:buNone/>
            </a:pPr>
            <a:r>
              <a:rPr lang="en" dirty="0"/>
              <a:t>Inverted pyramid </a:t>
            </a:r>
            <a:endParaRPr dirty="0"/>
          </a:p>
          <a:p>
            <a:pPr marL="0" lvl="0" indent="0" algn="l" rtl="0">
              <a:spcBef>
                <a:spcPts val="0"/>
              </a:spcBef>
              <a:spcAft>
                <a:spcPts val="0"/>
              </a:spcAft>
              <a:buClr>
                <a:schemeClr val="dk1"/>
              </a:buClr>
              <a:buSzPts val="1200"/>
              <a:buFont typeface="Arial"/>
              <a:buNone/>
            </a:pPr>
            <a:r>
              <a:rPr lang="en" dirty="0"/>
              <a:t>How often do we...</a:t>
            </a:r>
            <a:endParaRPr dirty="0"/>
          </a:p>
          <a:p>
            <a:pPr marL="0" lvl="0" indent="0" algn="l" rtl="0">
              <a:spcBef>
                <a:spcPts val="0"/>
              </a:spcBef>
              <a:spcAft>
                <a:spcPts val="0"/>
              </a:spcAft>
              <a:buClr>
                <a:schemeClr val="dk1"/>
              </a:buClr>
              <a:buSzPts val="1200"/>
              <a:buFont typeface="Arial"/>
              <a:buNone/>
            </a:pPr>
            <a:r>
              <a:rPr lang="en" dirty="0"/>
              <a:t>Tier 1 – check our retirement account, (Annually or twice a year) </a:t>
            </a:r>
            <a:endParaRPr dirty="0"/>
          </a:p>
          <a:p>
            <a:pPr marL="0" lvl="0" indent="0" algn="l" rtl="0">
              <a:spcBef>
                <a:spcPts val="0"/>
              </a:spcBef>
              <a:spcAft>
                <a:spcPts val="0"/>
              </a:spcAft>
              <a:buClr>
                <a:schemeClr val="dk1"/>
              </a:buClr>
              <a:buSzPts val="1200"/>
              <a:buFont typeface="Arial"/>
              <a:buNone/>
            </a:pPr>
            <a:r>
              <a:rPr lang="en" dirty="0"/>
              <a:t>Tier 2 – check and pay monthly bills, get gas check our bank account (weekly and Monthly)</a:t>
            </a:r>
            <a:endParaRPr dirty="0"/>
          </a:p>
          <a:p>
            <a:pPr marL="0" lvl="0" indent="0" algn="l" rtl="0">
              <a:spcBef>
                <a:spcPts val="0"/>
              </a:spcBef>
              <a:spcAft>
                <a:spcPts val="0"/>
              </a:spcAft>
              <a:buClr>
                <a:schemeClr val="dk1"/>
              </a:buClr>
              <a:buSzPts val="1200"/>
              <a:buFont typeface="Arial"/>
              <a:buNone/>
            </a:pPr>
            <a:r>
              <a:rPr lang="en" dirty="0"/>
              <a:t>Tier 3 – grocery store, trips to Starbucks (Daily or several times a week)</a:t>
            </a:r>
            <a:endParaRPr dirty="0"/>
          </a:p>
        </p:txBody>
      </p:sp>
      <p:sp>
        <p:nvSpPr>
          <p:cNvPr id="172" name="Google Shape;172;g505851a49c_0_95:notes"/>
          <p:cNvSpPr>
            <a:spLocks noGrp="1" noRot="1" noChangeAspect="1"/>
          </p:cNvSpPr>
          <p:nvPr>
            <p:ph type="sldImg" idx="2"/>
          </p:nvPr>
        </p:nvSpPr>
        <p:spPr>
          <a:xfrm>
            <a:off x="381000" y="684213"/>
            <a:ext cx="6096000"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938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88888"/>
              </a:buClr>
              <a:buSzPts val="1800"/>
              <a:buChar char="●"/>
              <a:defRPr/>
            </a:lvl1pPr>
            <a:lvl2pPr lvl="1" algn="l" rtl="0">
              <a:lnSpc>
                <a:spcPct val="100000"/>
              </a:lnSpc>
              <a:spcBef>
                <a:spcPts val="0"/>
              </a:spcBef>
              <a:spcAft>
                <a:spcPts val="0"/>
              </a:spcAft>
              <a:buClr>
                <a:srgbClr val="000000"/>
              </a:buClr>
              <a:buSzPts val="1800"/>
              <a:buChar char="○"/>
              <a:defRPr/>
            </a:lvl2pPr>
            <a:lvl3pPr lvl="2" algn="l" rtl="0">
              <a:lnSpc>
                <a:spcPct val="100000"/>
              </a:lnSpc>
              <a:spcBef>
                <a:spcPts val="0"/>
              </a:spcBef>
              <a:spcAft>
                <a:spcPts val="0"/>
              </a:spcAft>
              <a:buClr>
                <a:srgbClr val="000000"/>
              </a:buClr>
              <a:buSzPts val="1800"/>
              <a:buChar char="■"/>
              <a:defRPr/>
            </a:lvl3pPr>
            <a:lvl4pPr lvl="3" algn="l" rtl="0">
              <a:lnSpc>
                <a:spcPct val="100000"/>
              </a:lnSpc>
              <a:spcBef>
                <a:spcPts val="0"/>
              </a:spcBef>
              <a:spcAft>
                <a:spcPts val="0"/>
              </a:spcAft>
              <a:buClr>
                <a:srgbClr val="000000"/>
              </a:buClr>
              <a:buSzPts val="1800"/>
              <a:buChar char="●"/>
              <a:defRPr/>
            </a:lvl4pPr>
            <a:lvl5pPr lvl="4" algn="l" rtl="0">
              <a:lnSpc>
                <a:spcPct val="100000"/>
              </a:lnSpc>
              <a:spcBef>
                <a:spcPts val="0"/>
              </a:spcBef>
              <a:spcAft>
                <a:spcPts val="0"/>
              </a:spcAft>
              <a:buClr>
                <a:srgbClr val="000000"/>
              </a:buClr>
              <a:buSzPts val="1800"/>
              <a:buChar char="○"/>
              <a:defRPr/>
            </a:lvl5pPr>
            <a:lvl6pPr lvl="5" algn="l" rtl="0">
              <a:lnSpc>
                <a:spcPct val="100000"/>
              </a:lnSpc>
              <a:spcBef>
                <a:spcPts val="0"/>
              </a:spcBef>
              <a:spcAft>
                <a:spcPts val="0"/>
              </a:spcAft>
              <a:buClr>
                <a:srgbClr val="000000"/>
              </a:buClr>
              <a:buSzPts val="1800"/>
              <a:buChar char="■"/>
              <a:defRPr/>
            </a:lvl6pPr>
            <a:lvl7pPr lvl="6" algn="l" rtl="0">
              <a:lnSpc>
                <a:spcPct val="100000"/>
              </a:lnSpc>
              <a:spcBef>
                <a:spcPts val="0"/>
              </a:spcBef>
              <a:spcAft>
                <a:spcPts val="0"/>
              </a:spcAft>
              <a:buClr>
                <a:srgbClr val="000000"/>
              </a:buClr>
              <a:buSzPts val="1800"/>
              <a:buChar char="●"/>
              <a:defRPr/>
            </a:lvl7pPr>
            <a:lvl8pPr lvl="7" algn="l" rtl="0">
              <a:lnSpc>
                <a:spcPct val="100000"/>
              </a:lnSpc>
              <a:spcBef>
                <a:spcPts val="0"/>
              </a:spcBef>
              <a:spcAft>
                <a:spcPts val="0"/>
              </a:spcAft>
              <a:buClr>
                <a:srgbClr val="000000"/>
              </a:buClr>
              <a:buSzPts val="1800"/>
              <a:buChar char="○"/>
              <a:defRPr/>
            </a:lvl8pPr>
            <a:lvl9pPr lvl="8" algn="l" rtl="0">
              <a:lnSpc>
                <a:spcPct val="100000"/>
              </a:lnSpc>
              <a:spcBef>
                <a:spcPts val="0"/>
              </a:spcBef>
              <a:spcAft>
                <a:spcPts val="0"/>
              </a:spcAft>
              <a:buClr>
                <a:srgbClr val="000000"/>
              </a:buClr>
              <a:buSzPts val="1800"/>
              <a:buChar char="■"/>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Clr>
                <a:srgbClr val="888888"/>
              </a:buClr>
              <a:buSzPts val="1800"/>
              <a:buChar char="●"/>
              <a:defRPr/>
            </a:lvl1pPr>
            <a:lvl2pPr lvl="1" algn="l" rtl="0">
              <a:lnSpc>
                <a:spcPct val="100000"/>
              </a:lnSpc>
              <a:spcBef>
                <a:spcPts val="0"/>
              </a:spcBef>
              <a:spcAft>
                <a:spcPts val="0"/>
              </a:spcAft>
              <a:buClr>
                <a:srgbClr val="000000"/>
              </a:buClr>
              <a:buSzPts val="1800"/>
              <a:buChar char="○"/>
              <a:defRPr/>
            </a:lvl2pPr>
            <a:lvl3pPr lvl="2" algn="l" rtl="0">
              <a:lnSpc>
                <a:spcPct val="100000"/>
              </a:lnSpc>
              <a:spcBef>
                <a:spcPts val="0"/>
              </a:spcBef>
              <a:spcAft>
                <a:spcPts val="0"/>
              </a:spcAft>
              <a:buClr>
                <a:srgbClr val="000000"/>
              </a:buClr>
              <a:buSzPts val="1800"/>
              <a:buChar char="■"/>
              <a:defRPr/>
            </a:lvl3pPr>
            <a:lvl4pPr lvl="3" algn="l" rtl="0">
              <a:lnSpc>
                <a:spcPct val="100000"/>
              </a:lnSpc>
              <a:spcBef>
                <a:spcPts val="0"/>
              </a:spcBef>
              <a:spcAft>
                <a:spcPts val="0"/>
              </a:spcAft>
              <a:buClr>
                <a:srgbClr val="000000"/>
              </a:buClr>
              <a:buSzPts val="1800"/>
              <a:buChar char="●"/>
              <a:defRPr/>
            </a:lvl4pPr>
            <a:lvl5pPr lvl="4" algn="l" rtl="0">
              <a:lnSpc>
                <a:spcPct val="100000"/>
              </a:lnSpc>
              <a:spcBef>
                <a:spcPts val="0"/>
              </a:spcBef>
              <a:spcAft>
                <a:spcPts val="0"/>
              </a:spcAft>
              <a:buClr>
                <a:srgbClr val="000000"/>
              </a:buClr>
              <a:buSzPts val="1800"/>
              <a:buChar char="○"/>
              <a:defRPr/>
            </a:lvl5pPr>
            <a:lvl6pPr lvl="5" algn="l" rtl="0">
              <a:lnSpc>
                <a:spcPct val="100000"/>
              </a:lnSpc>
              <a:spcBef>
                <a:spcPts val="0"/>
              </a:spcBef>
              <a:spcAft>
                <a:spcPts val="0"/>
              </a:spcAft>
              <a:buClr>
                <a:srgbClr val="000000"/>
              </a:buClr>
              <a:buSzPts val="1800"/>
              <a:buChar char="■"/>
              <a:defRPr/>
            </a:lvl6pPr>
            <a:lvl7pPr lvl="6" algn="l" rtl="0">
              <a:lnSpc>
                <a:spcPct val="100000"/>
              </a:lnSpc>
              <a:spcBef>
                <a:spcPts val="0"/>
              </a:spcBef>
              <a:spcAft>
                <a:spcPts val="0"/>
              </a:spcAft>
              <a:buClr>
                <a:srgbClr val="000000"/>
              </a:buClr>
              <a:buSzPts val="1800"/>
              <a:buChar char="●"/>
              <a:defRPr/>
            </a:lvl7pPr>
            <a:lvl8pPr lvl="7" algn="l" rtl="0">
              <a:lnSpc>
                <a:spcPct val="100000"/>
              </a:lnSpc>
              <a:spcBef>
                <a:spcPts val="0"/>
              </a:spcBef>
              <a:spcAft>
                <a:spcPts val="0"/>
              </a:spcAft>
              <a:buClr>
                <a:srgbClr val="000000"/>
              </a:buClr>
              <a:buSzPts val="1800"/>
              <a:buChar char="○"/>
              <a:defRPr/>
            </a:lvl8pPr>
            <a:lvl9pPr lvl="8" algn="l" rtl="0">
              <a:lnSpc>
                <a:spcPct val="100000"/>
              </a:lnSpc>
              <a:spcBef>
                <a:spcPts val="0"/>
              </a:spcBef>
              <a:spcAft>
                <a:spcPts val="0"/>
              </a:spcAft>
              <a:buClr>
                <a:srgbClr val="000000"/>
              </a:buClr>
              <a:buSzPts val="1800"/>
              <a:buChar char="■"/>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Clr>
                <a:srgbClr val="888888"/>
              </a:buClr>
              <a:buSzPts val="900"/>
              <a:buFont typeface="Arial"/>
              <a:buNone/>
              <a:defRPr/>
            </a:lvl1pPr>
            <a:lvl2pPr marL="0" lvl="1" indent="0" algn="r" rtl="0">
              <a:lnSpc>
                <a:spcPct val="100000"/>
              </a:lnSpc>
              <a:spcBef>
                <a:spcPts val="0"/>
              </a:spcBef>
              <a:spcAft>
                <a:spcPts val="0"/>
              </a:spcAft>
              <a:buClr>
                <a:srgbClr val="888888"/>
              </a:buClr>
              <a:buSzPts val="900"/>
              <a:buFont typeface="Arial"/>
              <a:buNone/>
              <a:defRPr/>
            </a:lvl2pPr>
            <a:lvl3pPr marL="0" lvl="2" indent="0" algn="r" rtl="0">
              <a:lnSpc>
                <a:spcPct val="100000"/>
              </a:lnSpc>
              <a:spcBef>
                <a:spcPts val="0"/>
              </a:spcBef>
              <a:spcAft>
                <a:spcPts val="0"/>
              </a:spcAft>
              <a:buClr>
                <a:srgbClr val="888888"/>
              </a:buClr>
              <a:buSzPts val="900"/>
              <a:buFont typeface="Arial"/>
              <a:buNone/>
              <a:defRPr/>
            </a:lvl3pPr>
            <a:lvl4pPr marL="0" lvl="3" indent="0" algn="r" rtl="0">
              <a:lnSpc>
                <a:spcPct val="100000"/>
              </a:lnSpc>
              <a:spcBef>
                <a:spcPts val="0"/>
              </a:spcBef>
              <a:spcAft>
                <a:spcPts val="0"/>
              </a:spcAft>
              <a:buClr>
                <a:srgbClr val="888888"/>
              </a:buClr>
              <a:buSzPts val="900"/>
              <a:buFont typeface="Arial"/>
              <a:buNone/>
              <a:defRPr/>
            </a:lvl4pPr>
            <a:lvl5pPr marL="0" lvl="4" indent="0" algn="r" rtl="0">
              <a:lnSpc>
                <a:spcPct val="100000"/>
              </a:lnSpc>
              <a:spcBef>
                <a:spcPts val="0"/>
              </a:spcBef>
              <a:spcAft>
                <a:spcPts val="0"/>
              </a:spcAft>
              <a:buClr>
                <a:srgbClr val="888888"/>
              </a:buClr>
              <a:buSzPts val="900"/>
              <a:buFont typeface="Arial"/>
              <a:buNone/>
              <a:defRPr/>
            </a:lvl5pPr>
            <a:lvl6pPr marL="0" lvl="5" indent="0" algn="r" rtl="0">
              <a:lnSpc>
                <a:spcPct val="100000"/>
              </a:lnSpc>
              <a:spcBef>
                <a:spcPts val="0"/>
              </a:spcBef>
              <a:spcAft>
                <a:spcPts val="0"/>
              </a:spcAft>
              <a:buClr>
                <a:srgbClr val="888888"/>
              </a:buClr>
              <a:buSzPts val="900"/>
              <a:buFont typeface="Arial"/>
              <a:buNone/>
              <a:defRPr/>
            </a:lvl6pPr>
            <a:lvl7pPr marL="0" lvl="6" indent="0" algn="r" rtl="0">
              <a:lnSpc>
                <a:spcPct val="100000"/>
              </a:lnSpc>
              <a:spcBef>
                <a:spcPts val="0"/>
              </a:spcBef>
              <a:spcAft>
                <a:spcPts val="0"/>
              </a:spcAft>
              <a:buClr>
                <a:srgbClr val="888888"/>
              </a:buClr>
              <a:buSzPts val="900"/>
              <a:buFont typeface="Arial"/>
              <a:buNone/>
              <a:defRPr/>
            </a:lvl7pPr>
            <a:lvl8pPr marL="0" lvl="7" indent="0" algn="r" rtl="0">
              <a:lnSpc>
                <a:spcPct val="100000"/>
              </a:lnSpc>
              <a:spcBef>
                <a:spcPts val="0"/>
              </a:spcBef>
              <a:spcAft>
                <a:spcPts val="0"/>
              </a:spcAft>
              <a:buClr>
                <a:srgbClr val="888888"/>
              </a:buClr>
              <a:buSzPts val="900"/>
              <a:buFont typeface="Arial"/>
              <a:buNone/>
              <a:defRPr/>
            </a:lvl8pPr>
            <a:lvl9pPr marL="0" lvl="8" indent="0" algn="r" rtl="0">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1600"/>
              </a:spcBef>
              <a:spcAft>
                <a:spcPts val="0"/>
              </a:spcAft>
              <a:buClr>
                <a:srgbClr val="888888"/>
              </a:buClr>
              <a:buSzPts val="1500"/>
              <a:buNone/>
              <a:defRPr sz="1500">
                <a:solidFill>
                  <a:srgbClr val="888888"/>
                </a:solidFill>
              </a:defRPr>
            </a:lvl2pPr>
            <a:lvl3pPr marL="1371600" lvl="2" indent="-228600" algn="l" rtl="0">
              <a:lnSpc>
                <a:spcPct val="90000"/>
              </a:lnSpc>
              <a:spcBef>
                <a:spcPts val="1600"/>
              </a:spcBef>
              <a:spcAft>
                <a:spcPts val="0"/>
              </a:spcAft>
              <a:buClr>
                <a:srgbClr val="888888"/>
              </a:buClr>
              <a:buSzPts val="1350"/>
              <a:buNone/>
              <a:defRPr sz="1350">
                <a:solidFill>
                  <a:srgbClr val="888888"/>
                </a:solidFill>
              </a:defRPr>
            </a:lvl3pPr>
            <a:lvl4pPr marL="1828800" lvl="3" indent="-228600" algn="l" rtl="0">
              <a:lnSpc>
                <a:spcPct val="90000"/>
              </a:lnSpc>
              <a:spcBef>
                <a:spcPts val="1600"/>
              </a:spcBef>
              <a:spcAft>
                <a:spcPts val="0"/>
              </a:spcAft>
              <a:buClr>
                <a:srgbClr val="888888"/>
              </a:buClr>
              <a:buSzPts val="1200"/>
              <a:buNone/>
              <a:defRPr sz="1200">
                <a:solidFill>
                  <a:srgbClr val="888888"/>
                </a:solidFill>
              </a:defRPr>
            </a:lvl4pPr>
            <a:lvl5pPr marL="2286000" lvl="4" indent="-228600" algn="l" rtl="0">
              <a:lnSpc>
                <a:spcPct val="90000"/>
              </a:lnSpc>
              <a:spcBef>
                <a:spcPts val="1600"/>
              </a:spcBef>
              <a:spcAft>
                <a:spcPts val="0"/>
              </a:spcAft>
              <a:buClr>
                <a:srgbClr val="888888"/>
              </a:buClr>
              <a:buSzPts val="1200"/>
              <a:buNone/>
              <a:defRPr sz="1200">
                <a:solidFill>
                  <a:srgbClr val="888888"/>
                </a:solidFill>
              </a:defRPr>
            </a:lvl5pPr>
            <a:lvl6pPr marL="2743200" lvl="5" indent="-228600" algn="l" rtl="0">
              <a:lnSpc>
                <a:spcPct val="90000"/>
              </a:lnSpc>
              <a:spcBef>
                <a:spcPts val="1600"/>
              </a:spcBef>
              <a:spcAft>
                <a:spcPts val="0"/>
              </a:spcAft>
              <a:buClr>
                <a:srgbClr val="888888"/>
              </a:buClr>
              <a:buSzPts val="1200"/>
              <a:buNone/>
              <a:defRPr sz="1200">
                <a:solidFill>
                  <a:srgbClr val="888888"/>
                </a:solidFill>
              </a:defRPr>
            </a:lvl6pPr>
            <a:lvl7pPr marL="3200400" lvl="6" indent="-228600" algn="l" rtl="0">
              <a:lnSpc>
                <a:spcPct val="90000"/>
              </a:lnSpc>
              <a:spcBef>
                <a:spcPts val="1600"/>
              </a:spcBef>
              <a:spcAft>
                <a:spcPts val="0"/>
              </a:spcAft>
              <a:buClr>
                <a:srgbClr val="888888"/>
              </a:buClr>
              <a:buSzPts val="1200"/>
              <a:buNone/>
              <a:defRPr sz="1200">
                <a:solidFill>
                  <a:srgbClr val="888888"/>
                </a:solidFill>
              </a:defRPr>
            </a:lvl7pPr>
            <a:lvl8pPr marL="3657600" lvl="7" indent="-228600" algn="l" rtl="0">
              <a:lnSpc>
                <a:spcPct val="90000"/>
              </a:lnSpc>
              <a:spcBef>
                <a:spcPts val="1600"/>
              </a:spcBef>
              <a:spcAft>
                <a:spcPts val="0"/>
              </a:spcAft>
              <a:buClr>
                <a:srgbClr val="888888"/>
              </a:buClr>
              <a:buSzPts val="1200"/>
              <a:buNone/>
              <a:defRPr sz="1200">
                <a:solidFill>
                  <a:srgbClr val="888888"/>
                </a:solidFill>
              </a:defRPr>
            </a:lvl8pPr>
            <a:lvl9pPr marL="4114800" lvl="8" indent="-228600" algn="l" rtl="0">
              <a:lnSpc>
                <a:spcPct val="90000"/>
              </a:lnSpc>
              <a:spcBef>
                <a:spcPts val="1600"/>
              </a:spcBef>
              <a:spcAft>
                <a:spcPts val="1600"/>
              </a:spcAft>
              <a:buClr>
                <a:srgbClr val="888888"/>
              </a:buClr>
              <a:buSzPts val="1200"/>
              <a:buNone/>
              <a:defRPr sz="1200">
                <a:solidFill>
                  <a:srgbClr val="888888"/>
                </a:solidFill>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88888"/>
              </a:buClr>
              <a:buSzPts val="1800"/>
              <a:buChar char="●"/>
              <a:defRPr/>
            </a:lvl1pPr>
            <a:lvl2pPr lvl="1" algn="l" rtl="0">
              <a:lnSpc>
                <a:spcPct val="100000"/>
              </a:lnSpc>
              <a:spcBef>
                <a:spcPts val="0"/>
              </a:spcBef>
              <a:spcAft>
                <a:spcPts val="0"/>
              </a:spcAft>
              <a:buClr>
                <a:srgbClr val="000000"/>
              </a:buClr>
              <a:buSzPts val="1800"/>
              <a:buChar char="○"/>
              <a:defRPr/>
            </a:lvl2pPr>
            <a:lvl3pPr lvl="2" algn="l" rtl="0">
              <a:lnSpc>
                <a:spcPct val="100000"/>
              </a:lnSpc>
              <a:spcBef>
                <a:spcPts val="0"/>
              </a:spcBef>
              <a:spcAft>
                <a:spcPts val="0"/>
              </a:spcAft>
              <a:buClr>
                <a:srgbClr val="000000"/>
              </a:buClr>
              <a:buSzPts val="1800"/>
              <a:buChar char="■"/>
              <a:defRPr/>
            </a:lvl3pPr>
            <a:lvl4pPr lvl="3" algn="l" rtl="0">
              <a:lnSpc>
                <a:spcPct val="100000"/>
              </a:lnSpc>
              <a:spcBef>
                <a:spcPts val="0"/>
              </a:spcBef>
              <a:spcAft>
                <a:spcPts val="0"/>
              </a:spcAft>
              <a:buClr>
                <a:srgbClr val="000000"/>
              </a:buClr>
              <a:buSzPts val="1800"/>
              <a:buChar char="●"/>
              <a:defRPr/>
            </a:lvl4pPr>
            <a:lvl5pPr lvl="4" algn="l" rtl="0">
              <a:lnSpc>
                <a:spcPct val="100000"/>
              </a:lnSpc>
              <a:spcBef>
                <a:spcPts val="0"/>
              </a:spcBef>
              <a:spcAft>
                <a:spcPts val="0"/>
              </a:spcAft>
              <a:buClr>
                <a:srgbClr val="000000"/>
              </a:buClr>
              <a:buSzPts val="1800"/>
              <a:buChar char="○"/>
              <a:defRPr/>
            </a:lvl5pPr>
            <a:lvl6pPr lvl="5" algn="l" rtl="0">
              <a:lnSpc>
                <a:spcPct val="100000"/>
              </a:lnSpc>
              <a:spcBef>
                <a:spcPts val="0"/>
              </a:spcBef>
              <a:spcAft>
                <a:spcPts val="0"/>
              </a:spcAft>
              <a:buClr>
                <a:srgbClr val="000000"/>
              </a:buClr>
              <a:buSzPts val="1800"/>
              <a:buChar char="■"/>
              <a:defRPr/>
            </a:lvl6pPr>
            <a:lvl7pPr lvl="6" algn="l" rtl="0">
              <a:lnSpc>
                <a:spcPct val="100000"/>
              </a:lnSpc>
              <a:spcBef>
                <a:spcPts val="0"/>
              </a:spcBef>
              <a:spcAft>
                <a:spcPts val="0"/>
              </a:spcAft>
              <a:buClr>
                <a:srgbClr val="000000"/>
              </a:buClr>
              <a:buSzPts val="1800"/>
              <a:buChar char="●"/>
              <a:defRPr/>
            </a:lvl7pPr>
            <a:lvl8pPr lvl="7" algn="l" rtl="0">
              <a:lnSpc>
                <a:spcPct val="100000"/>
              </a:lnSpc>
              <a:spcBef>
                <a:spcPts val="0"/>
              </a:spcBef>
              <a:spcAft>
                <a:spcPts val="0"/>
              </a:spcAft>
              <a:buClr>
                <a:srgbClr val="000000"/>
              </a:buClr>
              <a:buSzPts val="1800"/>
              <a:buChar char="○"/>
              <a:defRPr/>
            </a:lvl8pPr>
            <a:lvl9pPr lvl="8" algn="l" rtl="0">
              <a:lnSpc>
                <a:spcPct val="100000"/>
              </a:lnSpc>
              <a:spcBef>
                <a:spcPts val="0"/>
              </a:spcBef>
              <a:spcAft>
                <a:spcPts val="0"/>
              </a:spcAft>
              <a:buClr>
                <a:srgbClr val="000000"/>
              </a:buClr>
              <a:buSzPts val="1800"/>
              <a:buChar char="■"/>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Clr>
                <a:srgbClr val="888888"/>
              </a:buClr>
              <a:buSzPts val="1800"/>
              <a:buChar char="●"/>
              <a:defRPr/>
            </a:lvl1pPr>
            <a:lvl2pPr lvl="1" algn="l" rtl="0">
              <a:lnSpc>
                <a:spcPct val="100000"/>
              </a:lnSpc>
              <a:spcBef>
                <a:spcPts val="0"/>
              </a:spcBef>
              <a:spcAft>
                <a:spcPts val="0"/>
              </a:spcAft>
              <a:buClr>
                <a:srgbClr val="000000"/>
              </a:buClr>
              <a:buSzPts val="1800"/>
              <a:buChar char="○"/>
              <a:defRPr/>
            </a:lvl2pPr>
            <a:lvl3pPr lvl="2" algn="l" rtl="0">
              <a:lnSpc>
                <a:spcPct val="100000"/>
              </a:lnSpc>
              <a:spcBef>
                <a:spcPts val="0"/>
              </a:spcBef>
              <a:spcAft>
                <a:spcPts val="0"/>
              </a:spcAft>
              <a:buClr>
                <a:srgbClr val="000000"/>
              </a:buClr>
              <a:buSzPts val="1800"/>
              <a:buChar char="■"/>
              <a:defRPr/>
            </a:lvl3pPr>
            <a:lvl4pPr lvl="3" algn="l" rtl="0">
              <a:lnSpc>
                <a:spcPct val="100000"/>
              </a:lnSpc>
              <a:spcBef>
                <a:spcPts val="0"/>
              </a:spcBef>
              <a:spcAft>
                <a:spcPts val="0"/>
              </a:spcAft>
              <a:buClr>
                <a:srgbClr val="000000"/>
              </a:buClr>
              <a:buSzPts val="1800"/>
              <a:buChar char="●"/>
              <a:defRPr/>
            </a:lvl4pPr>
            <a:lvl5pPr lvl="4" algn="l" rtl="0">
              <a:lnSpc>
                <a:spcPct val="100000"/>
              </a:lnSpc>
              <a:spcBef>
                <a:spcPts val="0"/>
              </a:spcBef>
              <a:spcAft>
                <a:spcPts val="0"/>
              </a:spcAft>
              <a:buClr>
                <a:srgbClr val="000000"/>
              </a:buClr>
              <a:buSzPts val="1800"/>
              <a:buChar char="○"/>
              <a:defRPr/>
            </a:lvl5pPr>
            <a:lvl6pPr lvl="5" algn="l" rtl="0">
              <a:lnSpc>
                <a:spcPct val="100000"/>
              </a:lnSpc>
              <a:spcBef>
                <a:spcPts val="0"/>
              </a:spcBef>
              <a:spcAft>
                <a:spcPts val="0"/>
              </a:spcAft>
              <a:buClr>
                <a:srgbClr val="000000"/>
              </a:buClr>
              <a:buSzPts val="1800"/>
              <a:buChar char="■"/>
              <a:defRPr/>
            </a:lvl6pPr>
            <a:lvl7pPr lvl="6" algn="l" rtl="0">
              <a:lnSpc>
                <a:spcPct val="100000"/>
              </a:lnSpc>
              <a:spcBef>
                <a:spcPts val="0"/>
              </a:spcBef>
              <a:spcAft>
                <a:spcPts val="0"/>
              </a:spcAft>
              <a:buClr>
                <a:srgbClr val="000000"/>
              </a:buClr>
              <a:buSzPts val="1800"/>
              <a:buChar char="●"/>
              <a:defRPr/>
            </a:lvl7pPr>
            <a:lvl8pPr lvl="7" algn="l" rtl="0">
              <a:lnSpc>
                <a:spcPct val="100000"/>
              </a:lnSpc>
              <a:spcBef>
                <a:spcPts val="0"/>
              </a:spcBef>
              <a:spcAft>
                <a:spcPts val="0"/>
              </a:spcAft>
              <a:buClr>
                <a:srgbClr val="000000"/>
              </a:buClr>
              <a:buSzPts val="1800"/>
              <a:buChar char="○"/>
              <a:defRPr/>
            </a:lvl8pPr>
            <a:lvl9pPr lvl="8" algn="l" rtl="0">
              <a:lnSpc>
                <a:spcPct val="100000"/>
              </a:lnSpc>
              <a:spcBef>
                <a:spcPts val="0"/>
              </a:spcBef>
              <a:spcAft>
                <a:spcPts val="0"/>
              </a:spcAft>
              <a:buClr>
                <a:srgbClr val="000000"/>
              </a:buClr>
              <a:buSzPts val="1800"/>
              <a:buChar char="■"/>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600"/>
              <a:buFont typeface="Arial"/>
              <a:buNone/>
              <a:defRPr sz="24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600"/>
              <a:buFont typeface="Arial"/>
              <a:buNone/>
              <a:defRPr sz="2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600"/>
              <a:buFont typeface="Arial"/>
              <a:buNone/>
              <a:defRPr sz="2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600"/>
              <a:buFont typeface="Arial"/>
              <a:buNone/>
              <a:defRPr sz="2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600"/>
              <a:buFont typeface="Arial"/>
              <a:buNone/>
              <a:defRPr sz="2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600"/>
              <a:buFont typeface="Arial"/>
              <a:buNone/>
              <a:defRPr sz="2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600"/>
              <a:buFont typeface="Arial"/>
              <a:buNone/>
              <a:defRPr sz="2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600"/>
              <a:buFont typeface="Arial"/>
              <a:buNone/>
              <a:defRPr sz="2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600"/>
              <a:buFont typeface="Arial"/>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5"/>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5" name="Google Shape;65;p15"/>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6" name="Google Shape;66;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88888"/>
              </a:buClr>
              <a:buSzPts val="1800"/>
              <a:buChar char="●"/>
              <a:defRPr/>
            </a:lvl1pPr>
            <a:lvl2pPr lvl="1" algn="l" rtl="0">
              <a:lnSpc>
                <a:spcPct val="100000"/>
              </a:lnSpc>
              <a:spcBef>
                <a:spcPts val="0"/>
              </a:spcBef>
              <a:spcAft>
                <a:spcPts val="0"/>
              </a:spcAft>
              <a:buClr>
                <a:srgbClr val="000000"/>
              </a:buClr>
              <a:buSzPts val="1800"/>
              <a:buChar char="○"/>
              <a:defRPr/>
            </a:lvl2pPr>
            <a:lvl3pPr lvl="2" algn="l" rtl="0">
              <a:lnSpc>
                <a:spcPct val="100000"/>
              </a:lnSpc>
              <a:spcBef>
                <a:spcPts val="0"/>
              </a:spcBef>
              <a:spcAft>
                <a:spcPts val="0"/>
              </a:spcAft>
              <a:buClr>
                <a:srgbClr val="000000"/>
              </a:buClr>
              <a:buSzPts val="1800"/>
              <a:buChar char="■"/>
              <a:defRPr/>
            </a:lvl3pPr>
            <a:lvl4pPr lvl="3" algn="l" rtl="0">
              <a:lnSpc>
                <a:spcPct val="100000"/>
              </a:lnSpc>
              <a:spcBef>
                <a:spcPts val="0"/>
              </a:spcBef>
              <a:spcAft>
                <a:spcPts val="0"/>
              </a:spcAft>
              <a:buClr>
                <a:srgbClr val="000000"/>
              </a:buClr>
              <a:buSzPts val="1800"/>
              <a:buChar char="●"/>
              <a:defRPr/>
            </a:lvl4pPr>
            <a:lvl5pPr lvl="4" algn="l" rtl="0">
              <a:lnSpc>
                <a:spcPct val="100000"/>
              </a:lnSpc>
              <a:spcBef>
                <a:spcPts val="0"/>
              </a:spcBef>
              <a:spcAft>
                <a:spcPts val="0"/>
              </a:spcAft>
              <a:buClr>
                <a:srgbClr val="000000"/>
              </a:buClr>
              <a:buSzPts val="1800"/>
              <a:buChar char="○"/>
              <a:defRPr/>
            </a:lvl5pPr>
            <a:lvl6pPr lvl="5" algn="l" rtl="0">
              <a:lnSpc>
                <a:spcPct val="100000"/>
              </a:lnSpc>
              <a:spcBef>
                <a:spcPts val="0"/>
              </a:spcBef>
              <a:spcAft>
                <a:spcPts val="0"/>
              </a:spcAft>
              <a:buClr>
                <a:srgbClr val="000000"/>
              </a:buClr>
              <a:buSzPts val="1800"/>
              <a:buChar char="■"/>
              <a:defRPr/>
            </a:lvl6pPr>
            <a:lvl7pPr lvl="6" algn="l" rtl="0">
              <a:lnSpc>
                <a:spcPct val="100000"/>
              </a:lnSpc>
              <a:spcBef>
                <a:spcPts val="0"/>
              </a:spcBef>
              <a:spcAft>
                <a:spcPts val="0"/>
              </a:spcAft>
              <a:buClr>
                <a:srgbClr val="000000"/>
              </a:buClr>
              <a:buSzPts val="1800"/>
              <a:buChar char="●"/>
              <a:defRPr/>
            </a:lvl7pPr>
            <a:lvl8pPr lvl="7" algn="l" rtl="0">
              <a:lnSpc>
                <a:spcPct val="100000"/>
              </a:lnSpc>
              <a:spcBef>
                <a:spcPts val="0"/>
              </a:spcBef>
              <a:spcAft>
                <a:spcPts val="0"/>
              </a:spcAft>
              <a:buClr>
                <a:srgbClr val="000000"/>
              </a:buClr>
              <a:buSzPts val="1800"/>
              <a:buChar char="○"/>
              <a:defRPr/>
            </a:lvl8pPr>
            <a:lvl9pPr lvl="8" algn="l" rtl="0">
              <a:lnSpc>
                <a:spcPct val="100000"/>
              </a:lnSpc>
              <a:spcBef>
                <a:spcPts val="0"/>
              </a:spcBef>
              <a:spcAft>
                <a:spcPts val="0"/>
              </a:spcAft>
              <a:buClr>
                <a:srgbClr val="000000"/>
              </a:buClr>
              <a:buSzPts val="1800"/>
              <a:buChar char="■"/>
              <a:defRPr/>
            </a:lvl9pPr>
          </a:lstStyle>
          <a:p>
            <a:endParaRPr/>
          </a:p>
        </p:txBody>
      </p:sp>
      <p:sp>
        <p:nvSpPr>
          <p:cNvPr id="67" name="Google Shape;67;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Clr>
                <a:srgbClr val="888888"/>
              </a:buClr>
              <a:buSzPts val="1800"/>
              <a:buChar char="●"/>
              <a:defRPr/>
            </a:lvl1pPr>
            <a:lvl2pPr lvl="1" algn="l" rtl="0">
              <a:lnSpc>
                <a:spcPct val="100000"/>
              </a:lnSpc>
              <a:spcBef>
                <a:spcPts val="0"/>
              </a:spcBef>
              <a:spcAft>
                <a:spcPts val="0"/>
              </a:spcAft>
              <a:buClr>
                <a:srgbClr val="000000"/>
              </a:buClr>
              <a:buSzPts val="1800"/>
              <a:buChar char="○"/>
              <a:defRPr/>
            </a:lvl2pPr>
            <a:lvl3pPr lvl="2" algn="l" rtl="0">
              <a:lnSpc>
                <a:spcPct val="100000"/>
              </a:lnSpc>
              <a:spcBef>
                <a:spcPts val="0"/>
              </a:spcBef>
              <a:spcAft>
                <a:spcPts val="0"/>
              </a:spcAft>
              <a:buClr>
                <a:srgbClr val="000000"/>
              </a:buClr>
              <a:buSzPts val="1800"/>
              <a:buChar char="■"/>
              <a:defRPr/>
            </a:lvl3pPr>
            <a:lvl4pPr lvl="3" algn="l" rtl="0">
              <a:lnSpc>
                <a:spcPct val="100000"/>
              </a:lnSpc>
              <a:spcBef>
                <a:spcPts val="0"/>
              </a:spcBef>
              <a:spcAft>
                <a:spcPts val="0"/>
              </a:spcAft>
              <a:buClr>
                <a:srgbClr val="000000"/>
              </a:buClr>
              <a:buSzPts val="1800"/>
              <a:buChar char="●"/>
              <a:defRPr/>
            </a:lvl4pPr>
            <a:lvl5pPr lvl="4" algn="l" rtl="0">
              <a:lnSpc>
                <a:spcPct val="100000"/>
              </a:lnSpc>
              <a:spcBef>
                <a:spcPts val="0"/>
              </a:spcBef>
              <a:spcAft>
                <a:spcPts val="0"/>
              </a:spcAft>
              <a:buClr>
                <a:srgbClr val="000000"/>
              </a:buClr>
              <a:buSzPts val="1800"/>
              <a:buChar char="○"/>
              <a:defRPr/>
            </a:lvl5pPr>
            <a:lvl6pPr lvl="5" algn="l" rtl="0">
              <a:lnSpc>
                <a:spcPct val="100000"/>
              </a:lnSpc>
              <a:spcBef>
                <a:spcPts val="0"/>
              </a:spcBef>
              <a:spcAft>
                <a:spcPts val="0"/>
              </a:spcAft>
              <a:buClr>
                <a:srgbClr val="000000"/>
              </a:buClr>
              <a:buSzPts val="1800"/>
              <a:buChar char="■"/>
              <a:defRPr/>
            </a:lvl6pPr>
            <a:lvl7pPr lvl="6" algn="l" rtl="0">
              <a:lnSpc>
                <a:spcPct val="100000"/>
              </a:lnSpc>
              <a:spcBef>
                <a:spcPts val="0"/>
              </a:spcBef>
              <a:spcAft>
                <a:spcPts val="0"/>
              </a:spcAft>
              <a:buClr>
                <a:srgbClr val="000000"/>
              </a:buClr>
              <a:buSzPts val="1800"/>
              <a:buChar char="●"/>
              <a:defRPr/>
            </a:lvl7pPr>
            <a:lvl8pPr lvl="7" algn="l" rtl="0">
              <a:lnSpc>
                <a:spcPct val="100000"/>
              </a:lnSpc>
              <a:spcBef>
                <a:spcPts val="0"/>
              </a:spcBef>
              <a:spcAft>
                <a:spcPts val="0"/>
              </a:spcAft>
              <a:buClr>
                <a:srgbClr val="000000"/>
              </a:buClr>
              <a:buSzPts val="1800"/>
              <a:buChar char="○"/>
              <a:defRPr/>
            </a:lvl8pPr>
            <a:lvl9pPr lvl="8" algn="l" rtl="0">
              <a:lnSpc>
                <a:spcPct val="100000"/>
              </a:lnSpc>
              <a:spcBef>
                <a:spcPts val="0"/>
              </a:spcBef>
              <a:spcAft>
                <a:spcPts val="0"/>
              </a:spcAft>
              <a:buClr>
                <a:srgbClr val="000000"/>
              </a:buClr>
              <a:buSzPts val="1800"/>
              <a:buChar char="■"/>
              <a:defRPr/>
            </a:lvl9pPr>
          </a:lstStyle>
          <a:p>
            <a:endParaRPr/>
          </a:p>
        </p:txBody>
      </p:sp>
      <p:sp>
        <p:nvSpPr>
          <p:cNvPr id="68" name="Google Shape;68;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6">
            <a:lum/>
          </a:blip>
          <a:srcRect/>
          <a:stretch>
            <a:fillRect t="-1000" b="-1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ectacenter.org/topics/earlyid/screeneval.asp"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challengingbehavior.cbcs.usf.edu/Implementation/data/index.html" TargetMode="External"/><Relationship Id="rId2" Type="http://schemas.openxmlformats.org/officeDocument/2006/relationships/hyperlink" Target="http://ectacenter.org/decrp/type-checklists.asp" TargetMode="External"/><Relationship Id="rId1" Type="http://schemas.openxmlformats.org/officeDocument/2006/relationships/slideLayout" Target="../slideLayouts/slideLayout12.xml"/><Relationship Id="rId4" Type="http://schemas.openxmlformats.org/officeDocument/2006/relationships/hyperlink" Target="https://ectacenter.org/~pdfs/sig/5_3_lta_introduction.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lshss.pubs.asha.org/article.aspx?articleid=17791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smtClean="0">
                <a:latin typeface="Georgia" panose="02040502050405020303" pitchFamily="18" charset="0"/>
                <a:cs typeface="Times New Roman" panose="02020603050405020304" pitchFamily="18" charset="0"/>
              </a:rPr>
              <a:t>Inclusive Placement Opportunities for Preschoolers:</a:t>
            </a:r>
            <a:endParaRPr sz="4400" dirty="0">
              <a:latin typeface="Georgia" panose="02040502050405020303" pitchFamily="18" charset="0"/>
              <a:cs typeface="Times New Roman" panose="02020603050405020304" pitchFamily="18" charset="0"/>
            </a:endParaRPr>
          </a:p>
        </p:txBody>
      </p:sp>
      <p:sp>
        <p:nvSpPr>
          <p:cNvPr id="74" name="Google Shape;74;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solidFill>
                  <a:schemeClr val="tx1">
                    <a:lumMod val="95000"/>
                    <a:lumOff val="5000"/>
                  </a:schemeClr>
                </a:solidFill>
                <a:latin typeface="Georgia" panose="02040502050405020303" pitchFamily="18" charset="0"/>
                <a:cs typeface="Times New Roman" panose="02020603050405020304" pitchFamily="18" charset="0"/>
              </a:rPr>
              <a:t>A Systems Approach to Preschool Inclusive Practices</a:t>
            </a:r>
          </a:p>
          <a:p>
            <a:pPr marL="0" lvl="0" indent="0" algn="ctr" rtl="0">
              <a:spcBef>
                <a:spcPts val="0"/>
              </a:spcBef>
              <a:spcAft>
                <a:spcPts val="0"/>
              </a:spcAft>
              <a:buNone/>
            </a:pPr>
            <a:r>
              <a:rPr lang="en-US" sz="2000" i="1" dirty="0" smtClean="0">
                <a:solidFill>
                  <a:schemeClr val="tx1">
                    <a:lumMod val="95000"/>
                    <a:lumOff val="5000"/>
                  </a:schemeClr>
                </a:solidFill>
                <a:latin typeface="Georgia" panose="02040502050405020303" pitchFamily="18" charset="0"/>
                <a:cs typeface="Times New Roman" panose="02020603050405020304" pitchFamily="18" charset="0"/>
              </a:rPr>
              <a:t>A project of the Virginia Department of Education and the Technical Assistance Centers of Virginia </a:t>
            </a:r>
            <a:endParaRPr sz="2000" i="1" dirty="0">
              <a:solidFill>
                <a:schemeClr val="tx1">
                  <a:lumMod val="95000"/>
                  <a:lumOff val="5000"/>
                </a:schemeClr>
              </a:solidFill>
              <a:latin typeface="Georgia" panose="02040502050405020303"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xfrm>
            <a:off x="304800" y="228600"/>
            <a:ext cx="8305800" cy="901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 sz="4000" dirty="0">
                <a:latin typeface="Georgia" panose="02040502050405020303" pitchFamily="18" charset="0"/>
                <a:ea typeface="Times New Roman"/>
                <a:cs typeface="Times New Roman"/>
                <a:sym typeface="Times New Roman"/>
              </a:rPr>
              <a:t>Types of Data </a:t>
            </a:r>
            <a:br>
              <a:rPr lang="en" sz="4000" dirty="0">
                <a:latin typeface="Georgia" panose="02040502050405020303" pitchFamily="18" charset="0"/>
                <a:ea typeface="Times New Roman"/>
                <a:cs typeface="Times New Roman"/>
                <a:sym typeface="Times New Roman"/>
              </a:rPr>
            </a:br>
            <a:r>
              <a:rPr lang="en" sz="4000" dirty="0">
                <a:latin typeface="Georgia" panose="02040502050405020303" pitchFamily="18" charset="0"/>
                <a:ea typeface="Times New Roman"/>
                <a:cs typeface="Times New Roman"/>
                <a:sym typeface="Times New Roman"/>
              </a:rPr>
              <a:t>Quantitative vs. Qualitative</a:t>
            </a:r>
            <a:endParaRPr sz="4000" dirty="0">
              <a:latin typeface="Georgia" panose="02040502050405020303" pitchFamily="18" charset="0"/>
              <a:ea typeface="Times New Roman"/>
              <a:cs typeface="Times New Roman"/>
              <a:sym typeface="Times New Roman"/>
            </a:endParaRPr>
          </a:p>
        </p:txBody>
      </p:sp>
      <p:sp>
        <p:nvSpPr>
          <p:cNvPr id="194" name="Google Shape;194;p25"/>
          <p:cNvSpPr txBox="1">
            <a:spLocks noGrp="1"/>
          </p:cNvSpPr>
          <p:nvPr>
            <p:ph type="body" idx="1"/>
          </p:nvPr>
        </p:nvSpPr>
        <p:spPr>
          <a:xfrm>
            <a:off x="533400" y="3278681"/>
            <a:ext cx="3200400" cy="1179000"/>
          </a:xfrm>
          <a:prstGeom prst="rect">
            <a:avLst/>
          </a:prstGeom>
          <a:noFill/>
          <a:ln>
            <a:noFill/>
          </a:ln>
        </p:spPr>
        <p:txBody>
          <a:bodyPr spcFirstLastPara="1" wrap="square" lIns="91425" tIns="45700" rIns="91425" bIns="45700" anchor="t" anchorCtr="0">
            <a:noAutofit/>
          </a:bodyPr>
          <a:lstStyle/>
          <a:p>
            <a:pPr marL="171450" lvl="0" indent="0" algn="ctr" rtl="0">
              <a:lnSpc>
                <a:spcPct val="90000"/>
              </a:lnSpc>
              <a:spcBef>
                <a:spcPts val="0"/>
              </a:spcBef>
              <a:spcAft>
                <a:spcPts val="0"/>
              </a:spcAft>
              <a:buClr>
                <a:schemeClr val="dk1"/>
              </a:buClr>
              <a:buSzPts val="2800"/>
              <a:buNone/>
            </a:pPr>
            <a:r>
              <a:rPr lang="en" sz="2800" dirty="0">
                <a:solidFill>
                  <a:srgbClr val="000000"/>
                </a:solidFill>
                <a:latin typeface="Georgia" panose="02040502050405020303" pitchFamily="18" charset="0"/>
                <a:ea typeface="Times New Roman"/>
                <a:cs typeface="Times New Roman"/>
                <a:sym typeface="Times New Roman"/>
              </a:rPr>
              <a:t>Quantitative</a:t>
            </a:r>
            <a:endParaRPr dirty="0">
              <a:solidFill>
                <a:srgbClr val="000000"/>
              </a:solidFill>
              <a:latin typeface="Georgia" panose="02040502050405020303" pitchFamily="18" charset="0"/>
              <a:ea typeface="Times New Roman"/>
              <a:cs typeface="Times New Roman"/>
              <a:sym typeface="Times New Roman"/>
            </a:endParaRPr>
          </a:p>
          <a:p>
            <a:pPr marL="171450" lvl="0" indent="0" algn="l" rtl="0">
              <a:lnSpc>
                <a:spcPct val="90000"/>
              </a:lnSpc>
              <a:spcBef>
                <a:spcPts val="750"/>
              </a:spcBef>
              <a:spcAft>
                <a:spcPts val="0"/>
              </a:spcAft>
              <a:buClr>
                <a:schemeClr val="dk1"/>
              </a:buClr>
              <a:buSzPts val="2800"/>
              <a:buNone/>
            </a:pPr>
            <a:r>
              <a:rPr lang="en" sz="2800" dirty="0">
                <a:solidFill>
                  <a:srgbClr val="000000"/>
                </a:solidFill>
                <a:latin typeface="Georgia" panose="02040502050405020303" pitchFamily="18" charset="0"/>
                <a:ea typeface="Times New Roman"/>
                <a:cs typeface="Times New Roman"/>
                <a:sym typeface="Times New Roman"/>
              </a:rPr>
              <a:t>-There are 5 trees</a:t>
            </a:r>
            <a:endParaRPr dirty="0">
              <a:solidFill>
                <a:srgbClr val="000000"/>
              </a:solidFill>
              <a:latin typeface="Georgia" panose="02040502050405020303" pitchFamily="18" charset="0"/>
              <a:ea typeface="Times New Roman"/>
              <a:cs typeface="Times New Roman"/>
              <a:sym typeface="Times New Roman"/>
            </a:endParaRPr>
          </a:p>
          <a:p>
            <a:pPr marL="171450" lvl="0" indent="0" algn="l" rtl="0">
              <a:lnSpc>
                <a:spcPct val="90000"/>
              </a:lnSpc>
              <a:spcBef>
                <a:spcPts val="750"/>
              </a:spcBef>
              <a:spcAft>
                <a:spcPts val="0"/>
              </a:spcAft>
              <a:buClr>
                <a:schemeClr val="dk1"/>
              </a:buClr>
              <a:buSzPts val="2100"/>
              <a:buNone/>
            </a:pPr>
            <a:endParaRPr dirty="0">
              <a:latin typeface="Georgia" panose="02040502050405020303" pitchFamily="18" charset="0"/>
            </a:endParaRPr>
          </a:p>
          <a:p>
            <a:pPr marL="171450" lvl="0" indent="-38100" algn="l" rtl="0">
              <a:lnSpc>
                <a:spcPct val="90000"/>
              </a:lnSpc>
              <a:spcBef>
                <a:spcPts val="750"/>
              </a:spcBef>
              <a:spcAft>
                <a:spcPts val="1600"/>
              </a:spcAft>
              <a:buClr>
                <a:schemeClr val="dk1"/>
              </a:buClr>
              <a:buSzPts val="2100"/>
              <a:buNone/>
            </a:pPr>
            <a:endParaRPr dirty="0">
              <a:latin typeface="Georgia" panose="02040502050405020303" pitchFamily="18" charset="0"/>
            </a:endParaRPr>
          </a:p>
        </p:txBody>
      </p:sp>
      <p:sp>
        <p:nvSpPr>
          <p:cNvPr id="195" name="Google Shape;195;p25"/>
          <p:cNvSpPr txBox="1">
            <a:spLocks noGrp="1"/>
          </p:cNvSpPr>
          <p:nvPr>
            <p:ph type="body" idx="2"/>
          </p:nvPr>
        </p:nvSpPr>
        <p:spPr>
          <a:xfrm>
            <a:off x="4663450" y="3212944"/>
            <a:ext cx="3794700" cy="1080600"/>
          </a:xfrm>
          <a:prstGeom prst="rect">
            <a:avLst/>
          </a:prstGeom>
          <a:noFill/>
          <a:ln>
            <a:noFill/>
          </a:ln>
        </p:spPr>
        <p:txBody>
          <a:bodyPr spcFirstLastPara="1" wrap="square" lIns="91425" tIns="45700" rIns="91425" bIns="45700" anchor="t" anchorCtr="0">
            <a:noAutofit/>
          </a:bodyPr>
          <a:lstStyle/>
          <a:p>
            <a:pPr marL="171450" lvl="0" indent="0" algn="ctr" rtl="0">
              <a:lnSpc>
                <a:spcPct val="90000"/>
              </a:lnSpc>
              <a:spcBef>
                <a:spcPts val="0"/>
              </a:spcBef>
              <a:spcAft>
                <a:spcPts val="0"/>
              </a:spcAft>
              <a:buClr>
                <a:schemeClr val="dk1"/>
              </a:buClr>
              <a:buSzPts val="2800"/>
              <a:buNone/>
            </a:pPr>
            <a:r>
              <a:rPr lang="en" sz="2800" dirty="0">
                <a:solidFill>
                  <a:srgbClr val="000000"/>
                </a:solidFill>
                <a:latin typeface="Georgia" panose="02040502050405020303" pitchFamily="18" charset="0"/>
                <a:ea typeface="Times New Roman"/>
                <a:cs typeface="Times New Roman"/>
                <a:sym typeface="Times New Roman"/>
              </a:rPr>
              <a:t>Qualitative </a:t>
            </a:r>
            <a:endParaRPr dirty="0">
              <a:solidFill>
                <a:srgbClr val="000000"/>
              </a:solidFill>
              <a:latin typeface="Georgia" panose="02040502050405020303" pitchFamily="18" charset="0"/>
              <a:ea typeface="Times New Roman"/>
              <a:cs typeface="Times New Roman"/>
              <a:sym typeface="Times New Roman"/>
            </a:endParaRPr>
          </a:p>
          <a:p>
            <a:pPr marL="171450" lvl="0" indent="0" algn="l" rtl="0">
              <a:lnSpc>
                <a:spcPct val="90000"/>
              </a:lnSpc>
              <a:spcBef>
                <a:spcPts val="750"/>
              </a:spcBef>
              <a:spcAft>
                <a:spcPts val="0"/>
              </a:spcAft>
              <a:buClr>
                <a:schemeClr val="dk1"/>
              </a:buClr>
              <a:buSzPts val="2800"/>
              <a:buNone/>
            </a:pPr>
            <a:r>
              <a:rPr lang="en" sz="2800" dirty="0">
                <a:solidFill>
                  <a:srgbClr val="000000"/>
                </a:solidFill>
                <a:latin typeface="Georgia" panose="02040502050405020303" pitchFamily="18" charset="0"/>
                <a:ea typeface="Times New Roman"/>
                <a:cs typeface="Times New Roman"/>
                <a:sym typeface="Times New Roman"/>
              </a:rPr>
              <a:t>-The trees have yellow and red apples</a:t>
            </a:r>
            <a:endParaRPr dirty="0">
              <a:solidFill>
                <a:srgbClr val="000000"/>
              </a:solidFill>
              <a:latin typeface="Georgia" panose="02040502050405020303" pitchFamily="18" charset="0"/>
              <a:ea typeface="Times New Roman"/>
              <a:cs typeface="Times New Roman"/>
              <a:sym typeface="Times New Roman"/>
            </a:endParaRPr>
          </a:p>
          <a:p>
            <a:pPr marL="171450" lvl="0" indent="0" algn="l" rtl="0">
              <a:lnSpc>
                <a:spcPct val="90000"/>
              </a:lnSpc>
              <a:spcBef>
                <a:spcPts val="750"/>
              </a:spcBef>
              <a:spcAft>
                <a:spcPts val="1600"/>
              </a:spcAft>
              <a:buClr>
                <a:schemeClr val="dk1"/>
              </a:buClr>
              <a:buSzPts val="2100"/>
              <a:buNone/>
            </a:pPr>
            <a:endParaRPr dirty="0">
              <a:latin typeface="Georgia" panose="02040502050405020303" pitchFamily="18" charset="0"/>
            </a:endParaRPr>
          </a:p>
        </p:txBody>
      </p:sp>
      <p:pic>
        <p:nvPicPr>
          <p:cNvPr id="196" name="Google Shape;196;p25" descr="&quot;&quot;"/>
          <p:cNvPicPr preferRelativeResize="0"/>
          <p:nvPr/>
        </p:nvPicPr>
        <p:blipFill rotWithShape="1">
          <a:blip r:embed="rId3">
            <a:alphaModFix/>
          </a:blip>
          <a:srcRect/>
          <a:stretch/>
        </p:blipFill>
        <p:spPr>
          <a:xfrm>
            <a:off x="2457450" y="1389000"/>
            <a:ext cx="3943350" cy="1823944"/>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11111"/>
              </a:lnSpc>
              <a:spcBef>
                <a:spcPts val="0"/>
              </a:spcBef>
              <a:spcAft>
                <a:spcPts val="0"/>
              </a:spcAft>
              <a:buClr>
                <a:srgbClr val="11151A"/>
              </a:buClr>
              <a:buSzPts val="3600"/>
              <a:buFont typeface="Calibri"/>
              <a:buNone/>
            </a:pPr>
            <a:r>
              <a:rPr lang="en" sz="3600" dirty="0">
                <a:solidFill>
                  <a:srgbClr val="11151A"/>
                </a:solidFill>
                <a:latin typeface="Georgia" panose="02040502050405020303" pitchFamily="18" charset="0"/>
                <a:ea typeface="Times New Roman"/>
                <a:cs typeface="Times New Roman"/>
                <a:sym typeface="Times New Roman"/>
              </a:rPr>
              <a:t>Types of </a:t>
            </a:r>
            <a:r>
              <a:rPr lang="en" sz="3600" dirty="0" smtClean="0">
                <a:solidFill>
                  <a:srgbClr val="11151A"/>
                </a:solidFill>
                <a:latin typeface="Georgia" panose="02040502050405020303" pitchFamily="18" charset="0"/>
                <a:ea typeface="Times New Roman"/>
                <a:cs typeface="Times New Roman"/>
                <a:sym typeface="Times New Roman"/>
              </a:rPr>
              <a:t>Data: </a:t>
            </a:r>
            <a:r>
              <a:rPr lang="en" sz="3240" dirty="0" smtClean="0">
                <a:latin typeface="Georgia" panose="02040502050405020303" pitchFamily="18" charset="0"/>
                <a:ea typeface="Times New Roman"/>
                <a:cs typeface="Times New Roman"/>
                <a:sym typeface="Times New Roman"/>
              </a:rPr>
              <a:t>Qualitative </a:t>
            </a:r>
            <a:r>
              <a:rPr lang="en" sz="3240" dirty="0">
                <a:latin typeface="Georgia" panose="02040502050405020303" pitchFamily="18" charset="0"/>
                <a:ea typeface="Times New Roman"/>
                <a:cs typeface="Times New Roman"/>
                <a:sym typeface="Times New Roman"/>
              </a:rPr>
              <a:t>and Quantitative</a:t>
            </a:r>
            <a:endParaRPr sz="3240" b="1" dirty="0">
              <a:latin typeface="Georgia" panose="02040502050405020303" pitchFamily="18" charset="0"/>
              <a:ea typeface="Times New Roman"/>
              <a:cs typeface="Times New Roman"/>
              <a:sym typeface="Times New Roman"/>
            </a:endParaRPr>
          </a:p>
        </p:txBody>
      </p:sp>
      <p:sp>
        <p:nvSpPr>
          <p:cNvPr id="204" name="Google Shape;204;p26"/>
          <p:cNvSpPr txBox="1">
            <a:spLocks noGrp="1"/>
          </p:cNvSpPr>
          <p:nvPr>
            <p:ph type="body" idx="1"/>
          </p:nvPr>
        </p:nvSpPr>
        <p:spPr>
          <a:xfrm>
            <a:off x="311700" y="1152475"/>
            <a:ext cx="2966072" cy="3416400"/>
          </a:xfrm>
          <a:prstGeom prst="rect">
            <a:avLst/>
          </a:prstGeom>
          <a:noFill/>
          <a:ln>
            <a:noFill/>
          </a:ln>
        </p:spPr>
        <p:txBody>
          <a:bodyPr spcFirstLastPara="1" wrap="square" lIns="91425" tIns="45700" rIns="91425" bIns="45700" anchor="t" anchorCtr="0">
            <a:noAutofit/>
          </a:bodyPr>
          <a:lstStyle/>
          <a:p>
            <a:pPr marL="228600" lvl="0" indent="-209550" algn="l" rtl="0">
              <a:lnSpc>
                <a:spcPct val="90000"/>
              </a:lnSpc>
              <a:spcBef>
                <a:spcPts val="0"/>
              </a:spcBef>
              <a:spcAft>
                <a:spcPts val="0"/>
              </a:spcAft>
              <a:buClr>
                <a:schemeClr val="dk1"/>
              </a:buClr>
              <a:buSzPts val="1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Numerical</a:t>
            </a:r>
            <a:endParaRPr sz="2400" dirty="0">
              <a:solidFill>
                <a:schemeClr val="tx1"/>
              </a:solidFill>
              <a:latin typeface="Georgia" panose="02040502050405020303" pitchFamily="18" charset="0"/>
              <a:ea typeface="Times New Roman"/>
              <a:cs typeface="Times New Roman"/>
              <a:sym typeface="Times New Roman"/>
            </a:endParaRPr>
          </a:p>
          <a:p>
            <a:pPr marL="457200" lvl="1" indent="-228600" algn="l" rtl="0">
              <a:lnSpc>
                <a:spcPct val="90000"/>
              </a:lnSpc>
              <a:spcBef>
                <a:spcPts val="375"/>
              </a:spcBef>
              <a:spcAft>
                <a:spcPts val="0"/>
              </a:spcAft>
              <a:buClr>
                <a:schemeClr val="dk1"/>
              </a:buClr>
              <a:buSzPts val="1800"/>
              <a:buFont typeface="Times New Roman"/>
              <a:buChar char="○"/>
            </a:pPr>
            <a:r>
              <a:rPr lang="en" sz="2400" i="1" dirty="0">
                <a:solidFill>
                  <a:schemeClr val="tx1"/>
                </a:solidFill>
                <a:latin typeface="Georgia" panose="02040502050405020303" pitchFamily="18" charset="0"/>
                <a:ea typeface="Times New Roman"/>
                <a:cs typeface="Times New Roman"/>
                <a:sym typeface="Times New Roman"/>
              </a:rPr>
              <a:t>Total numbers or Percentages</a:t>
            </a:r>
            <a:endParaRPr sz="2400" dirty="0">
              <a:solidFill>
                <a:schemeClr val="tx1"/>
              </a:solidFill>
              <a:latin typeface="Georgia" panose="02040502050405020303" pitchFamily="18" charset="0"/>
              <a:ea typeface="Times New Roman"/>
              <a:cs typeface="Times New Roman"/>
              <a:sym typeface="Times New Roman"/>
            </a:endParaRPr>
          </a:p>
          <a:p>
            <a:pPr marL="685800" lvl="2" indent="-247650" algn="l" rtl="0">
              <a:lnSpc>
                <a:spcPct val="90000"/>
              </a:lnSpc>
              <a:spcBef>
                <a:spcPts val="375"/>
              </a:spcBef>
              <a:spcAft>
                <a:spcPts val="0"/>
              </a:spcAft>
              <a:buClr>
                <a:schemeClr val="dk1"/>
              </a:buClr>
              <a:buSzPts val="1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Tallies</a:t>
            </a:r>
            <a:endParaRPr sz="2400" dirty="0">
              <a:solidFill>
                <a:schemeClr val="tx1"/>
              </a:solidFill>
              <a:latin typeface="Georgia" panose="02040502050405020303" pitchFamily="18" charset="0"/>
              <a:ea typeface="Times New Roman"/>
              <a:cs typeface="Times New Roman"/>
              <a:sym typeface="Times New Roman"/>
            </a:endParaRPr>
          </a:p>
          <a:p>
            <a:pPr marL="685800" lvl="2" indent="-247650" algn="l" rtl="0">
              <a:lnSpc>
                <a:spcPct val="90000"/>
              </a:lnSpc>
              <a:spcBef>
                <a:spcPts val="375"/>
              </a:spcBef>
              <a:spcAft>
                <a:spcPts val="0"/>
              </a:spcAft>
              <a:buClr>
                <a:schemeClr val="dk1"/>
              </a:buClr>
              <a:buSzPts val="1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Duration </a:t>
            </a:r>
            <a:endParaRPr sz="2400" dirty="0">
              <a:solidFill>
                <a:schemeClr val="tx1"/>
              </a:solidFill>
              <a:latin typeface="Georgia" panose="02040502050405020303" pitchFamily="18" charset="0"/>
              <a:ea typeface="Times New Roman"/>
              <a:cs typeface="Times New Roman"/>
              <a:sym typeface="Times New Roman"/>
            </a:endParaRPr>
          </a:p>
          <a:p>
            <a:pPr marL="685800" lvl="2" indent="-247650" algn="l" rtl="0">
              <a:lnSpc>
                <a:spcPct val="90000"/>
              </a:lnSpc>
              <a:spcBef>
                <a:spcPts val="375"/>
              </a:spcBef>
              <a:spcAft>
                <a:spcPts val="0"/>
              </a:spcAft>
              <a:buClr>
                <a:schemeClr val="dk1"/>
              </a:buClr>
              <a:buSzPts val="1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Checklists</a:t>
            </a:r>
            <a:endParaRPr sz="2400" dirty="0">
              <a:solidFill>
                <a:schemeClr val="tx1"/>
              </a:solidFill>
              <a:latin typeface="Georgia" panose="02040502050405020303" pitchFamily="18" charset="0"/>
              <a:ea typeface="Times New Roman"/>
              <a:cs typeface="Times New Roman"/>
              <a:sym typeface="Times New Roman"/>
            </a:endParaRPr>
          </a:p>
          <a:p>
            <a:pPr marL="685800" lvl="2" indent="-247650" algn="l" rtl="0">
              <a:lnSpc>
                <a:spcPct val="90000"/>
              </a:lnSpc>
              <a:spcBef>
                <a:spcPts val="375"/>
              </a:spcBef>
              <a:spcAft>
                <a:spcPts val="0"/>
              </a:spcAft>
              <a:buClr>
                <a:schemeClr val="dk1"/>
              </a:buClr>
              <a:buSzPts val="1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Rating scales</a:t>
            </a:r>
            <a:endParaRPr sz="2400" dirty="0">
              <a:solidFill>
                <a:schemeClr val="tx1"/>
              </a:solidFill>
              <a:latin typeface="Georgia" panose="02040502050405020303" pitchFamily="18" charset="0"/>
              <a:ea typeface="Times New Roman"/>
              <a:cs typeface="Times New Roman"/>
              <a:sym typeface="Times New Roman"/>
            </a:endParaRPr>
          </a:p>
          <a:p>
            <a:pPr marL="228600" lvl="0" indent="-209550" algn="l" rtl="0">
              <a:lnSpc>
                <a:spcPct val="90000"/>
              </a:lnSpc>
              <a:spcBef>
                <a:spcPts val="750"/>
              </a:spcBef>
              <a:spcAft>
                <a:spcPts val="0"/>
              </a:spcAft>
              <a:buClr>
                <a:schemeClr val="dk1"/>
              </a:buClr>
              <a:buSzPts val="1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Visual</a:t>
            </a:r>
            <a:endParaRPr sz="2400" dirty="0">
              <a:solidFill>
                <a:schemeClr val="tx1"/>
              </a:solidFill>
              <a:latin typeface="Georgia" panose="02040502050405020303" pitchFamily="18" charset="0"/>
              <a:ea typeface="Times New Roman"/>
              <a:cs typeface="Times New Roman"/>
              <a:sym typeface="Times New Roman"/>
            </a:endParaRPr>
          </a:p>
          <a:p>
            <a:pPr marL="857250" lvl="2" indent="-247650" algn="l" rtl="0">
              <a:lnSpc>
                <a:spcPct val="90000"/>
              </a:lnSpc>
              <a:spcBef>
                <a:spcPts val="375"/>
              </a:spcBef>
              <a:spcAft>
                <a:spcPts val="0"/>
              </a:spcAft>
              <a:buClr>
                <a:schemeClr val="dk1"/>
              </a:buClr>
              <a:buSzPts val="1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Graph </a:t>
            </a:r>
            <a:endParaRPr sz="2400" dirty="0">
              <a:solidFill>
                <a:schemeClr val="tx1"/>
              </a:solidFill>
              <a:latin typeface="Georgia" panose="02040502050405020303" pitchFamily="18" charset="0"/>
              <a:ea typeface="Times New Roman"/>
              <a:cs typeface="Times New Roman"/>
              <a:sym typeface="Times New Roman"/>
            </a:endParaRPr>
          </a:p>
          <a:p>
            <a:pPr marL="857250" lvl="2" indent="-247650" algn="l" rtl="0">
              <a:lnSpc>
                <a:spcPct val="90000"/>
              </a:lnSpc>
              <a:spcBef>
                <a:spcPts val="375"/>
              </a:spcBef>
              <a:spcAft>
                <a:spcPts val="0"/>
              </a:spcAft>
              <a:buClr>
                <a:schemeClr val="dk1"/>
              </a:buClr>
              <a:buSzPts val="1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Chart or </a:t>
            </a:r>
            <a:r>
              <a:rPr lang="en" sz="2400" dirty="0" smtClean="0">
                <a:solidFill>
                  <a:schemeClr val="tx1"/>
                </a:solidFill>
                <a:latin typeface="Georgia" panose="02040502050405020303" pitchFamily="18" charset="0"/>
                <a:ea typeface="Times New Roman"/>
                <a:cs typeface="Times New Roman"/>
                <a:sym typeface="Times New Roman"/>
              </a:rPr>
              <a:t>table</a:t>
            </a:r>
            <a:endParaRPr sz="2400" dirty="0">
              <a:solidFill>
                <a:schemeClr val="tx1"/>
              </a:solidFill>
              <a:latin typeface="Georgia" panose="02040502050405020303" pitchFamily="18" charset="0"/>
              <a:ea typeface="Times New Roman"/>
              <a:cs typeface="Times New Roman"/>
              <a:sym typeface="Times New Roman"/>
            </a:endParaRPr>
          </a:p>
        </p:txBody>
      </p:sp>
      <p:sp>
        <p:nvSpPr>
          <p:cNvPr id="2" name="Text Placeholder 1"/>
          <p:cNvSpPr>
            <a:spLocks noGrp="1"/>
          </p:cNvSpPr>
          <p:nvPr>
            <p:ph type="body" idx="2"/>
          </p:nvPr>
        </p:nvSpPr>
        <p:spPr>
          <a:xfrm>
            <a:off x="5505995" y="994103"/>
            <a:ext cx="3019027" cy="3416400"/>
          </a:xfrm>
        </p:spPr>
        <p:txBody>
          <a:bodyPr/>
          <a:lstStyle/>
          <a:p>
            <a:pPr marL="171450" lvl="0" indent="-152400">
              <a:lnSpc>
                <a:spcPct val="90000"/>
              </a:lnSpc>
              <a:spcBef>
                <a:spcPts val="750"/>
              </a:spcBef>
              <a:buClr>
                <a:schemeClr val="dk1"/>
              </a:buClr>
              <a:buSzPts val="1800"/>
              <a:buFont typeface="Times New Roman"/>
              <a:buChar char="●"/>
            </a:pPr>
            <a:r>
              <a:rPr lang="en-US" sz="2400" dirty="0">
                <a:solidFill>
                  <a:schemeClr val="tx1"/>
                </a:solidFill>
                <a:latin typeface="Georgia" panose="02040502050405020303" pitchFamily="18" charset="0"/>
                <a:ea typeface="Times New Roman"/>
                <a:cs typeface="Times New Roman"/>
                <a:sym typeface="Times New Roman"/>
              </a:rPr>
              <a:t>Narrative</a:t>
            </a:r>
          </a:p>
          <a:p>
            <a:pPr marL="571500" lvl="1" indent="-342900">
              <a:lnSpc>
                <a:spcPct val="90000"/>
              </a:lnSpc>
              <a:spcBef>
                <a:spcPts val="375"/>
              </a:spcBef>
              <a:buClr>
                <a:schemeClr val="dk1"/>
              </a:buClr>
              <a:buSzPts val="1800"/>
              <a:buFont typeface="Times New Roman"/>
              <a:buChar char="○"/>
            </a:pPr>
            <a:r>
              <a:rPr lang="en-US" sz="2400" dirty="0">
                <a:solidFill>
                  <a:schemeClr val="tx1"/>
                </a:solidFill>
                <a:latin typeface="Georgia" panose="02040502050405020303" pitchFamily="18" charset="0"/>
                <a:ea typeface="Times New Roman"/>
                <a:cs typeface="Times New Roman"/>
                <a:sym typeface="Times New Roman"/>
              </a:rPr>
              <a:t>Anecdotal Notes</a:t>
            </a:r>
          </a:p>
          <a:p>
            <a:pPr marL="857250" lvl="2" indent="-247650">
              <a:lnSpc>
                <a:spcPct val="90000"/>
              </a:lnSpc>
              <a:spcBef>
                <a:spcPts val="375"/>
              </a:spcBef>
              <a:buClr>
                <a:schemeClr val="dk1"/>
              </a:buClr>
              <a:buSzPts val="1800"/>
              <a:buFont typeface="Times New Roman"/>
              <a:buChar char="■"/>
            </a:pPr>
            <a:r>
              <a:rPr lang="en-US" sz="2400" dirty="0">
                <a:solidFill>
                  <a:schemeClr val="tx1"/>
                </a:solidFill>
                <a:latin typeface="Georgia" panose="02040502050405020303" pitchFamily="18" charset="0"/>
                <a:ea typeface="Times New Roman"/>
                <a:cs typeface="Times New Roman"/>
                <a:sym typeface="Times New Roman"/>
              </a:rPr>
              <a:t>Strength statements</a:t>
            </a:r>
          </a:p>
          <a:p>
            <a:pPr marL="857250" lvl="2" indent="-247650">
              <a:lnSpc>
                <a:spcPct val="90000"/>
              </a:lnSpc>
              <a:spcBef>
                <a:spcPts val="375"/>
              </a:spcBef>
              <a:buClr>
                <a:schemeClr val="dk1"/>
              </a:buClr>
              <a:buSzPts val="1800"/>
              <a:buFont typeface="Times New Roman"/>
              <a:buChar char="■"/>
            </a:pPr>
            <a:r>
              <a:rPr lang="en-US" sz="2400" dirty="0">
                <a:solidFill>
                  <a:schemeClr val="tx1"/>
                </a:solidFill>
                <a:latin typeface="Georgia" panose="02040502050405020303" pitchFamily="18" charset="0"/>
                <a:ea typeface="Times New Roman"/>
                <a:cs typeface="Times New Roman"/>
                <a:sym typeface="Times New Roman"/>
              </a:rPr>
              <a:t>Emerging skill statements</a:t>
            </a:r>
          </a:p>
          <a:p>
            <a:pPr marL="857250" lvl="2" indent="-247650">
              <a:lnSpc>
                <a:spcPct val="90000"/>
              </a:lnSpc>
              <a:spcBef>
                <a:spcPts val="375"/>
              </a:spcBef>
              <a:buClr>
                <a:schemeClr val="dk1"/>
              </a:buClr>
              <a:buSzPts val="1800"/>
              <a:buFont typeface="Times New Roman"/>
              <a:buChar char="■"/>
            </a:pPr>
            <a:r>
              <a:rPr lang="en-US" sz="2400" dirty="0">
                <a:solidFill>
                  <a:schemeClr val="tx1"/>
                </a:solidFill>
                <a:latin typeface="Georgia" panose="02040502050405020303" pitchFamily="18" charset="0"/>
                <a:ea typeface="Times New Roman"/>
                <a:cs typeface="Times New Roman"/>
                <a:sym typeface="Times New Roman"/>
              </a:rPr>
              <a:t>Areas of concern statements</a:t>
            </a:r>
          </a:p>
          <a:p>
            <a:pPr marL="57150" lvl="0" indent="-38100">
              <a:lnSpc>
                <a:spcPct val="90000"/>
              </a:lnSpc>
              <a:spcBef>
                <a:spcPts val="750"/>
              </a:spcBef>
              <a:spcAft>
                <a:spcPts val="1600"/>
              </a:spcAft>
              <a:buClr>
                <a:schemeClr val="dk1"/>
              </a:buClr>
              <a:buSzPts val="1800"/>
              <a:buFont typeface="Times New Roman"/>
              <a:buChar char="●"/>
            </a:pPr>
            <a:r>
              <a:rPr lang="en-US" sz="2400" dirty="0">
                <a:solidFill>
                  <a:schemeClr val="tx1"/>
                </a:solidFill>
                <a:latin typeface="Georgia" panose="02040502050405020303" pitchFamily="18" charset="0"/>
                <a:ea typeface="Times New Roman"/>
                <a:cs typeface="Times New Roman"/>
                <a:sym typeface="Times New Roman"/>
              </a:rPr>
              <a:t>Permanent Products </a:t>
            </a:r>
          </a:p>
          <a:p>
            <a:endParaRPr lang="en-US" sz="2400" dirty="0"/>
          </a:p>
        </p:txBody>
      </p:sp>
      <p:pic>
        <p:nvPicPr>
          <p:cNvPr id="205" name="Google Shape;205;p26" descr="&quot;&quot;"/>
          <p:cNvPicPr preferRelativeResize="0"/>
          <p:nvPr/>
        </p:nvPicPr>
        <p:blipFill rotWithShape="1">
          <a:blip r:embed="rId3">
            <a:alphaModFix/>
          </a:blip>
          <a:srcRect/>
          <a:stretch/>
        </p:blipFill>
        <p:spPr>
          <a:xfrm>
            <a:off x="3213518" y="1072751"/>
            <a:ext cx="2292477" cy="325910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0" y="198745"/>
            <a:ext cx="8763000" cy="571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720"/>
              <a:buFont typeface="Helvetica Neue"/>
              <a:buNone/>
            </a:pPr>
            <a:r>
              <a:rPr lang="en" sz="2500" i="0" u="none" strike="noStrike" cap="none" dirty="0">
                <a:solidFill>
                  <a:schemeClr val="tx1"/>
                </a:solidFill>
                <a:latin typeface="Georgia" panose="02040502050405020303" pitchFamily="18" charset="0"/>
                <a:ea typeface="Times New Roman"/>
                <a:cs typeface="Times New Roman"/>
                <a:sym typeface="Times New Roman"/>
              </a:rPr>
              <a:t>Data Matrix</a:t>
            </a:r>
            <a:br>
              <a:rPr lang="en" sz="2500" i="0" u="none" strike="noStrike" cap="none" dirty="0">
                <a:solidFill>
                  <a:schemeClr val="tx1"/>
                </a:solidFill>
                <a:latin typeface="Georgia" panose="02040502050405020303" pitchFamily="18" charset="0"/>
                <a:ea typeface="Times New Roman"/>
                <a:cs typeface="Times New Roman"/>
                <a:sym typeface="Times New Roman"/>
              </a:rPr>
            </a:br>
            <a:r>
              <a:rPr lang="en" sz="2500" i="0" u="none" strike="noStrike" cap="none" dirty="0">
                <a:solidFill>
                  <a:schemeClr val="tx1"/>
                </a:solidFill>
                <a:latin typeface="Georgia" panose="02040502050405020303" pitchFamily="18" charset="0"/>
                <a:ea typeface="Times New Roman"/>
                <a:cs typeface="Times New Roman"/>
                <a:sym typeface="Times New Roman"/>
              </a:rPr>
              <a:t>1=model or assistance, 2=gesture prompt, 3=independent</a:t>
            </a:r>
            <a:endParaRPr sz="2500" dirty="0">
              <a:solidFill>
                <a:schemeClr val="tx1"/>
              </a:solidFill>
              <a:latin typeface="Georgia" panose="02040502050405020303" pitchFamily="18" charset="0"/>
              <a:ea typeface="Times New Roman"/>
              <a:cs typeface="Times New Roman"/>
              <a:sym typeface="Times New Roman"/>
            </a:endParaRPr>
          </a:p>
        </p:txBody>
      </p:sp>
      <p:pic>
        <p:nvPicPr>
          <p:cNvPr id="3" name="Picture 2" descr="Here’s an example of a data Matrix chart with quantitative data that records the following behaviors:&#10;Getting into sitting position&#10;Responding to communication from a peer&#10;Writing first name&#10;Naming items in common categories for 2 children, and notes whether or not the child needed assistance, model, a gesture or could do it independently.&#10;Also it is noted where the activity took place. &#10;"/>
          <p:cNvPicPr>
            <a:picLocks noChangeAspect="1"/>
          </p:cNvPicPr>
          <p:nvPr/>
        </p:nvPicPr>
        <p:blipFill>
          <a:blip r:embed="rId3"/>
          <a:stretch>
            <a:fillRect/>
          </a:stretch>
        </p:blipFill>
        <p:spPr>
          <a:xfrm>
            <a:off x="242752" y="1022712"/>
            <a:ext cx="8026037" cy="378115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15"/>
        <p:cNvGrpSpPr/>
        <p:nvPr/>
      </p:nvGrpSpPr>
      <p:grpSpPr>
        <a:xfrm>
          <a:off x="0" y="0"/>
          <a:ext cx="0" cy="0"/>
          <a:chOff x="0" y="0"/>
          <a:chExt cx="0" cy="0"/>
        </a:xfrm>
      </p:grpSpPr>
      <p:sp>
        <p:nvSpPr>
          <p:cNvPr id="2" name="Title 1"/>
          <p:cNvSpPr>
            <a:spLocks noGrp="1"/>
          </p:cNvSpPr>
          <p:nvPr>
            <p:ph type="title"/>
          </p:nvPr>
        </p:nvSpPr>
        <p:spPr>
          <a:xfrm>
            <a:off x="493358" y="100851"/>
            <a:ext cx="8520600" cy="572700"/>
          </a:xfrm>
        </p:spPr>
        <p:txBody>
          <a:bodyPr/>
          <a:lstStyle/>
          <a:p>
            <a:pPr lvl="0" algn="ctr"/>
            <a:r>
              <a:rPr lang="en-US" sz="3500" b="1" dirty="0">
                <a:solidFill>
                  <a:srgbClr val="000000"/>
                </a:solidFill>
                <a:latin typeface="Georgia" panose="02040502050405020303" pitchFamily="18" charset="0"/>
                <a:ea typeface="Times New Roman"/>
                <a:cs typeface="Times New Roman"/>
                <a:sym typeface="Times New Roman"/>
              </a:rPr>
              <a:t>Data Collection Sheet</a:t>
            </a:r>
            <a:r>
              <a:rPr lang="en-US" sz="3500" dirty="0">
                <a:latin typeface="Georgia" panose="02040502050405020303" pitchFamily="18" charset="0"/>
                <a:ea typeface="Times New Roman"/>
                <a:cs typeface="Times New Roman"/>
                <a:sym typeface="Times New Roman"/>
              </a:rPr>
              <a:t/>
            </a:r>
            <a:br>
              <a:rPr lang="en-US" sz="3500" dirty="0">
                <a:latin typeface="Georgia" panose="02040502050405020303" pitchFamily="18" charset="0"/>
                <a:ea typeface="Times New Roman"/>
                <a:cs typeface="Times New Roman"/>
                <a:sym typeface="Times New Roman"/>
              </a:rPr>
            </a:br>
            <a:endParaRPr lang="en-US" sz="3500" dirty="0">
              <a:latin typeface="Georgia" panose="02040502050405020303" pitchFamily="18" charset="0"/>
            </a:endParaRPr>
          </a:p>
        </p:txBody>
      </p:sp>
      <p:sp>
        <p:nvSpPr>
          <p:cNvPr id="217" name="Google Shape;217;p28"/>
          <p:cNvSpPr/>
          <p:nvPr/>
        </p:nvSpPr>
        <p:spPr>
          <a:xfrm>
            <a:off x="387458" y="673551"/>
            <a:ext cx="8626500" cy="14082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700"/>
              <a:buFont typeface="Arial"/>
              <a:buNone/>
            </a:pPr>
            <a:r>
              <a:rPr lang="en" sz="2400" b="1" i="0" u="none" strike="noStrike" cap="none" dirty="0">
                <a:solidFill>
                  <a:srgbClr val="000000"/>
                </a:solidFill>
                <a:latin typeface="Georgia" panose="02040502050405020303" pitchFamily="18" charset="0"/>
                <a:ea typeface="Times New Roman"/>
                <a:cs typeface="Times New Roman"/>
                <a:sym typeface="Times New Roman"/>
              </a:rPr>
              <a:t>+ = Performed </a:t>
            </a:r>
            <a:r>
              <a:rPr lang="en" sz="2400" b="1" i="0" u="none" strike="noStrike" cap="none" dirty="0" smtClean="0">
                <a:solidFill>
                  <a:srgbClr val="000000"/>
                </a:solidFill>
                <a:latin typeface="Georgia" panose="02040502050405020303" pitchFamily="18" charset="0"/>
                <a:ea typeface="Times New Roman"/>
                <a:cs typeface="Times New Roman"/>
                <a:sym typeface="Times New Roman"/>
              </a:rPr>
              <a:t>Independently</a:t>
            </a:r>
            <a:r>
              <a:rPr lang="en" sz="2400" dirty="0">
                <a:latin typeface="Georgia" panose="02040502050405020303" pitchFamily="18" charset="0"/>
                <a:ea typeface="Times New Roman"/>
                <a:cs typeface="Times New Roman"/>
                <a:sym typeface="Times New Roman"/>
              </a:rPr>
              <a:t> </a:t>
            </a:r>
            <a:r>
              <a:rPr lang="en" sz="2400" dirty="0" smtClean="0">
                <a:latin typeface="Georgia" panose="02040502050405020303" pitchFamily="18" charset="0"/>
                <a:ea typeface="Times New Roman"/>
                <a:cs typeface="Times New Roman"/>
                <a:sym typeface="Times New Roman"/>
              </a:rPr>
              <a:t>		</a:t>
            </a:r>
          </a:p>
          <a:p>
            <a:pPr marL="0" marR="0" lvl="0" indent="0" rtl="0">
              <a:lnSpc>
                <a:spcPct val="100000"/>
              </a:lnSpc>
              <a:spcBef>
                <a:spcPts val="0"/>
              </a:spcBef>
              <a:spcAft>
                <a:spcPts val="0"/>
              </a:spcAft>
              <a:buClr>
                <a:srgbClr val="000000"/>
              </a:buClr>
              <a:buSzPts val="700"/>
              <a:buFont typeface="Arial"/>
              <a:buNone/>
            </a:pPr>
            <a:r>
              <a:rPr lang="en" sz="2400" b="1" i="0" u="none" strike="noStrike" cap="none" dirty="0" smtClean="0">
                <a:solidFill>
                  <a:srgbClr val="000000"/>
                </a:solidFill>
                <a:latin typeface="Georgia" panose="02040502050405020303" pitchFamily="18" charset="0"/>
                <a:ea typeface="Times New Roman"/>
                <a:cs typeface="Times New Roman"/>
                <a:sym typeface="Times New Roman"/>
              </a:rPr>
              <a:t>O </a:t>
            </a:r>
            <a:r>
              <a:rPr lang="en" sz="2400" b="1" i="0" u="none" strike="noStrike" cap="none" dirty="0">
                <a:solidFill>
                  <a:srgbClr val="000000"/>
                </a:solidFill>
                <a:latin typeface="Georgia" panose="02040502050405020303" pitchFamily="18" charset="0"/>
                <a:ea typeface="Times New Roman"/>
                <a:cs typeface="Times New Roman"/>
                <a:sym typeface="Times New Roman"/>
              </a:rPr>
              <a:t>= Did not perform</a:t>
            </a:r>
            <a:endParaRPr sz="2400" dirty="0">
              <a:latin typeface="Georgia" panose="02040502050405020303" pitchFamily="18"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700"/>
              <a:buFont typeface="Arial"/>
              <a:buNone/>
            </a:pPr>
            <a:r>
              <a:rPr lang="en" sz="2400" i="0" u="none" strike="noStrike" cap="none" dirty="0">
                <a:solidFill>
                  <a:srgbClr val="000000"/>
                </a:solidFill>
                <a:latin typeface="Georgia" panose="02040502050405020303" pitchFamily="18" charset="0"/>
                <a:ea typeface="Times New Roman"/>
                <a:cs typeface="Times New Roman"/>
                <a:sym typeface="Times New Roman"/>
              </a:rPr>
              <a:t>Student’s Name:  __________Week:___________</a:t>
            </a:r>
            <a:endParaRPr sz="2400" dirty="0">
              <a:latin typeface="Georgia" panose="02040502050405020303" pitchFamily="18" charset="0"/>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200"/>
              <a:buFont typeface="Arial"/>
              <a:buNone/>
            </a:pPr>
            <a:endParaRPr sz="2400" i="0" u="none" strike="noStrike" cap="none" dirty="0">
              <a:solidFill>
                <a:schemeClr val="dk1"/>
              </a:solidFill>
              <a:latin typeface="Georgia" panose="02040502050405020303" pitchFamily="18" charset="0"/>
              <a:ea typeface="Times New Roman"/>
              <a:cs typeface="Times New Roman"/>
              <a:sym typeface="Times New Roman"/>
            </a:endParaRPr>
          </a:p>
        </p:txBody>
      </p:sp>
      <p:pic>
        <p:nvPicPr>
          <p:cNvPr id="3" name="Picture 2" descr="Here’s another example of a data collection sheet. A simple talley recording sheet of + and -’s with the target behavior stated beside: “Provided first name when asked”&#10;Date runs across the top row. Then target behavior in second. with + for Performed Independently and 0 for did not perform"/>
          <p:cNvPicPr>
            <a:picLocks noChangeAspect="1"/>
          </p:cNvPicPr>
          <p:nvPr/>
        </p:nvPicPr>
        <p:blipFill>
          <a:blip r:embed="rId3"/>
          <a:stretch>
            <a:fillRect/>
          </a:stretch>
        </p:blipFill>
        <p:spPr>
          <a:xfrm>
            <a:off x="134240" y="1902154"/>
            <a:ext cx="8209178" cy="288086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sp>
        <p:nvSpPr>
          <p:cNvPr id="2" name="Title 1"/>
          <p:cNvSpPr>
            <a:spLocks noGrp="1"/>
          </p:cNvSpPr>
          <p:nvPr>
            <p:ph type="title"/>
          </p:nvPr>
        </p:nvSpPr>
        <p:spPr>
          <a:xfrm>
            <a:off x="311699" y="151111"/>
            <a:ext cx="8520600" cy="572700"/>
          </a:xfrm>
        </p:spPr>
        <p:txBody>
          <a:bodyPr/>
          <a:lstStyle/>
          <a:p>
            <a:r>
              <a:rPr lang="en-US" dirty="0" smtClean="0">
                <a:latin typeface="Georgia" panose="02040502050405020303" pitchFamily="18" charset="0"/>
              </a:rPr>
              <a:t>Data Summary Sheet Example</a:t>
            </a:r>
            <a:endParaRPr lang="en-US" dirty="0">
              <a:latin typeface="Georgia" panose="02040502050405020303" pitchFamily="18" charset="0"/>
            </a:endParaRPr>
          </a:p>
        </p:txBody>
      </p:sp>
      <p:pic>
        <p:nvPicPr>
          <p:cNvPr id="3" name="Picture 2" descr="Here is an example of a combination of qualitative and quantitative data summary sheet that could be copied and sent home daily on a child’s day at school.&#10;Gives different activities and whether the child needed assistance or how they played or communcated"/>
          <p:cNvPicPr>
            <a:picLocks noChangeAspect="1"/>
          </p:cNvPicPr>
          <p:nvPr/>
        </p:nvPicPr>
        <p:blipFill>
          <a:blip r:embed="rId3"/>
          <a:stretch>
            <a:fillRect/>
          </a:stretch>
        </p:blipFill>
        <p:spPr>
          <a:xfrm>
            <a:off x="0" y="723811"/>
            <a:ext cx="7964641" cy="384818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628650" y="0"/>
            <a:ext cx="7886700" cy="583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800"/>
              <a:buFont typeface="Helvetica Neue"/>
              <a:buNone/>
            </a:pPr>
            <a:r>
              <a:rPr lang="en" sz="4000" i="0" u="none" strike="noStrike" cap="none" dirty="0">
                <a:solidFill>
                  <a:schemeClr val="dk1"/>
                </a:solidFill>
                <a:latin typeface="Georgia" panose="02040502050405020303" pitchFamily="18" charset="0"/>
                <a:ea typeface="Times New Roman"/>
                <a:cs typeface="Times New Roman"/>
                <a:sym typeface="Times New Roman"/>
              </a:rPr>
              <a:t>Mrs. Donovan </a:t>
            </a:r>
            <a:endParaRPr sz="4000" i="0" u="none" strike="noStrike" cap="none" dirty="0">
              <a:solidFill>
                <a:schemeClr val="dk1"/>
              </a:solidFill>
              <a:latin typeface="Georgia" panose="02040502050405020303" pitchFamily="18" charset="0"/>
              <a:ea typeface="Times New Roman"/>
              <a:cs typeface="Times New Roman"/>
              <a:sym typeface="Times New Roman"/>
            </a:endParaRPr>
          </a:p>
        </p:txBody>
      </p:sp>
      <p:pic>
        <p:nvPicPr>
          <p:cNvPr id="2" name="Picture 1" descr="Performance Monitoring Case Study: Starr’s AEPS score sheet.&#10;&#10;Ratings&#10;2 = Child independently and consistently met item criteria&#10;1 = Child partially met specified criteria, child needed assistance, child inconsistently performed the criteria, and/or, the child’s performance toward the criteria was emerging&#10;0 = Child was not yet able to perform or meet the stated item criteria &#10;&#10;Notes&#10;Q = Quality of the Child’s performance is a concern &#10;B = Child’s behavior interfered with his/her performance&#10;D = A Direct Prompt was needed for the child to perform the task &#10;&#10;For responds appropriate to directions during large group: score 1, Note B&#10;Looks at appropriate object, person or event during large group: socre 2&#10;Responds to others in distres or need: socre 0&#10;Take turns with others: Socre 1, Note DB, Comment: will take one turn when direct prompt is given&#10;Inititiate greeting to others who are familiar: Score 0; Comment: Does not initiate&#10;Responds to affective initiations from others: Score 1; Note B&#10;"/>
          <p:cNvPicPr>
            <a:picLocks noChangeAspect="1"/>
          </p:cNvPicPr>
          <p:nvPr/>
        </p:nvPicPr>
        <p:blipFill>
          <a:blip r:embed="rId3"/>
          <a:stretch>
            <a:fillRect/>
          </a:stretch>
        </p:blipFill>
        <p:spPr>
          <a:xfrm>
            <a:off x="80963" y="685800"/>
            <a:ext cx="8083324" cy="408146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latin typeface="Georgia" panose="02040502050405020303" pitchFamily="18" charset="0"/>
              </a:rPr>
              <a:t>What is Analysis?</a:t>
            </a:r>
            <a:endParaRPr lang="en-US" sz="3500" dirty="0">
              <a:latin typeface="Georgia" panose="02040502050405020303" pitchFamily="18" charset="0"/>
            </a:endParaRPr>
          </a:p>
        </p:txBody>
      </p:sp>
      <p:pic>
        <p:nvPicPr>
          <p:cNvPr id="237" name="Google Shape;237;p31" descr="&quot;&quot;"/>
          <p:cNvPicPr preferRelativeResize="0"/>
          <p:nvPr/>
        </p:nvPicPr>
        <p:blipFill rotWithShape="1">
          <a:blip r:embed="rId3">
            <a:alphaModFix/>
          </a:blip>
          <a:srcRect/>
          <a:stretch/>
        </p:blipFill>
        <p:spPr>
          <a:xfrm>
            <a:off x="2427515" y="1600200"/>
            <a:ext cx="4276725" cy="2864644"/>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311700" y="484214"/>
            <a:ext cx="8520600" cy="57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 sz="4000" dirty="0">
                <a:latin typeface="Georgia" panose="02040502050405020303" pitchFamily="18" charset="0"/>
                <a:ea typeface="Times New Roman"/>
                <a:cs typeface="Times New Roman"/>
                <a:sym typeface="Times New Roman"/>
              </a:rPr>
              <a:t>Convert to Percentages</a:t>
            </a:r>
            <a:endParaRPr sz="4000" dirty="0">
              <a:latin typeface="Georgia" panose="02040502050405020303" pitchFamily="18" charset="0"/>
              <a:ea typeface="Times New Roman"/>
              <a:cs typeface="Times New Roman"/>
              <a:sym typeface="Times New Roman"/>
            </a:endParaRPr>
          </a:p>
        </p:txBody>
      </p:sp>
      <p:pic>
        <p:nvPicPr>
          <p:cNvPr id="3" name="Picture 2" descr="&quot;&quot;"/>
          <p:cNvPicPr>
            <a:picLocks noChangeAspect="1"/>
          </p:cNvPicPr>
          <p:nvPr/>
        </p:nvPicPr>
        <p:blipFill>
          <a:blip r:embed="rId3"/>
          <a:stretch>
            <a:fillRect/>
          </a:stretch>
        </p:blipFill>
        <p:spPr>
          <a:xfrm>
            <a:off x="1975338" y="1043395"/>
            <a:ext cx="4425462" cy="369842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0" name="Google Shape;250;p33"/>
          <p:cNvSpPr txBox="1">
            <a:spLocks noGrp="1"/>
          </p:cNvSpPr>
          <p:nvPr>
            <p:ph type="title"/>
          </p:nvPr>
        </p:nvSpPr>
        <p:spPr>
          <a:xfrm>
            <a:off x="228600" y="171450"/>
            <a:ext cx="8763000" cy="742800"/>
          </a:xfrm>
          <a:prstGeom prst="rect">
            <a:avLst/>
          </a:prstGeom>
          <a:noFill/>
          <a:ln>
            <a:noFill/>
          </a:ln>
        </p:spPr>
        <p:txBody>
          <a:bodyPr spcFirstLastPara="1" wrap="square" lIns="91425" tIns="45700" rIns="91425" bIns="45700" anchor="ctr" anchorCtr="0">
            <a:noAutofit/>
          </a:bodyPr>
          <a:lstStyle/>
          <a:p>
            <a:pPr>
              <a:lnSpc>
                <a:spcPct val="90000"/>
              </a:lnSpc>
              <a:buSzPts val="3300"/>
            </a:pPr>
            <a:r>
              <a:rPr lang="en-US" dirty="0">
                <a:latin typeface="Georgia" panose="02040502050405020303" pitchFamily="18" charset="0"/>
                <a:ea typeface="Times New Roman"/>
                <a:cs typeface="Times New Roman"/>
                <a:sym typeface="Times New Roman"/>
              </a:rPr>
              <a:t>Which is more helpful</a:t>
            </a:r>
            <a:r>
              <a:rPr lang="en-US" dirty="0" smtClean="0">
                <a:latin typeface="Georgia" panose="02040502050405020303" pitchFamily="18" charset="0"/>
                <a:ea typeface="Times New Roman"/>
                <a:cs typeface="Times New Roman"/>
                <a:sym typeface="Times New Roman"/>
              </a:rPr>
              <a:t>?</a:t>
            </a:r>
            <a:endParaRPr dirty="0">
              <a:latin typeface="Georgia" panose="02040502050405020303" pitchFamily="18" charset="0"/>
            </a:endParaRPr>
          </a:p>
        </p:txBody>
      </p:sp>
      <p:pic>
        <p:nvPicPr>
          <p:cNvPr id="2" name="Picture 1" descr="Chart with # of AEPS items achieved, # of AEPS items emerging, nd # of AEPS items not yet demonstrated"/>
          <p:cNvPicPr>
            <a:picLocks noChangeAspect="1"/>
          </p:cNvPicPr>
          <p:nvPr/>
        </p:nvPicPr>
        <p:blipFill>
          <a:blip r:embed="rId3"/>
          <a:stretch>
            <a:fillRect/>
          </a:stretch>
        </p:blipFill>
        <p:spPr>
          <a:xfrm>
            <a:off x="304799" y="1020640"/>
            <a:ext cx="7699719" cy="1695450"/>
          </a:xfrm>
          <a:prstGeom prst="rect">
            <a:avLst/>
          </a:prstGeom>
        </p:spPr>
      </p:pic>
      <p:pic>
        <p:nvPicPr>
          <p:cNvPr id="4" name="Picture 3" descr="Chart with same data, but show percentage of AEPS items achieved, percentage of AEPS items emerging, and percentage of AEPS items not yet demonstrated. "/>
          <p:cNvPicPr>
            <a:picLocks noChangeAspect="1"/>
          </p:cNvPicPr>
          <p:nvPr/>
        </p:nvPicPr>
        <p:blipFill>
          <a:blip r:embed="rId4"/>
          <a:stretch>
            <a:fillRect/>
          </a:stretch>
        </p:blipFill>
        <p:spPr>
          <a:xfrm>
            <a:off x="304800" y="2979713"/>
            <a:ext cx="7699718" cy="1828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sp>
        <p:nvSpPr>
          <p:cNvPr id="259" name="Google Shape;259;p34"/>
          <p:cNvSpPr txBox="1">
            <a:spLocks noGrp="1"/>
          </p:cNvSpPr>
          <p:nvPr>
            <p:ph type="title"/>
          </p:nvPr>
        </p:nvSpPr>
        <p:spPr>
          <a:xfrm>
            <a:off x="302875" y="305756"/>
            <a:ext cx="8763000" cy="571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900"/>
              <a:buFont typeface="Helvetica Neue"/>
              <a:buNone/>
            </a:pPr>
            <a:r>
              <a:rPr lang="en" sz="4400" i="0" u="none" strike="noStrike" cap="none" dirty="0">
                <a:solidFill>
                  <a:srgbClr val="000000"/>
                </a:solidFill>
                <a:latin typeface="Georgia" panose="02040502050405020303" pitchFamily="18" charset="0"/>
                <a:ea typeface="Times New Roman"/>
                <a:cs typeface="Times New Roman"/>
                <a:sym typeface="Times New Roman"/>
              </a:rPr>
              <a:t>Identify Patterns</a:t>
            </a:r>
            <a:endParaRPr sz="4400" i="0" u="none" strike="noStrike" cap="none" dirty="0">
              <a:solidFill>
                <a:srgbClr val="000000"/>
              </a:solidFill>
              <a:latin typeface="Georgia" panose="02040502050405020303" pitchFamily="18" charset="0"/>
              <a:ea typeface="Times New Roman"/>
              <a:cs typeface="Times New Roman"/>
              <a:sym typeface="Times New Roman"/>
            </a:endParaRPr>
          </a:p>
        </p:txBody>
      </p:sp>
      <p:sp>
        <p:nvSpPr>
          <p:cNvPr id="260" name="Google Shape;260;p34"/>
          <p:cNvSpPr txBox="1">
            <a:spLocks noGrp="1"/>
          </p:cNvSpPr>
          <p:nvPr>
            <p:ph type="body" idx="1"/>
          </p:nvPr>
        </p:nvSpPr>
        <p:spPr>
          <a:xfrm>
            <a:off x="763525" y="957806"/>
            <a:ext cx="8075700" cy="278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404040"/>
              </a:buClr>
              <a:buSzPts val="3600"/>
              <a:buFont typeface="Times New Roman"/>
              <a:buChar char="•"/>
            </a:pPr>
            <a:r>
              <a:rPr lang="en" sz="3600" i="0" u="none" strike="noStrike" cap="none" dirty="0">
                <a:solidFill>
                  <a:schemeClr val="tx1"/>
                </a:solidFill>
                <a:latin typeface="Georgia" panose="02040502050405020303" pitchFamily="18" charset="0"/>
                <a:ea typeface="Times New Roman"/>
                <a:cs typeface="Times New Roman"/>
                <a:sym typeface="Times New Roman"/>
              </a:rPr>
              <a:t>Strengths</a:t>
            </a:r>
            <a:endParaRPr sz="3600" i="0" u="none" strike="noStrike" cap="none" dirty="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720"/>
              </a:spcBef>
              <a:spcAft>
                <a:spcPts val="0"/>
              </a:spcAft>
              <a:buClr>
                <a:srgbClr val="404040"/>
              </a:buClr>
              <a:buSzPts val="3600"/>
              <a:buFont typeface="Times New Roman"/>
              <a:buChar char="•"/>
            </a:pPr>
            <a:r>
              <a:rPr lang="en" sz="3600" i="0" u="none" strike="noStrike" cap="none" dirty="0">
                <a:solidFill>
                  <a:schemeClr val="tx1"/>
                </a:solidFill>
                <a:latin typeface="Georgia" panose="02040502050405020303" pitchFamily="18" charset="0"/>
                <a:ea typeface="Times New Roman"/>
                <a:cs typeface="Times New Roman"/>
                <a:sym typeface="Times New Roman"/>
              </a:rPr>
              <a:t>Lack of Quality</a:t>
            </a:r>
            <a:endParaRPr dirty="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720"/>
              </a:spcBef>
              <a:spcAft>
                <a:spcPts val="0"/>
              </a:spcAft>
              <a:buClr>
                <a:srgbClr val="404040"/>
              </a:buClr>
              <a:buSzPts val="3600"/>
              <a:buFont typeface="Times New Roman"/>
              <a:buChar char="•"/>
            </a:pPr>
            <a:r>
              <a:rPr lang="en" sz="3600" i="0" u="none" strike="noStrike" cap="none" dirty="0">
                <a:solidFill>
                  <a:schemeClr val="tx1"/>
                </a:solidFill>
                <a:latin typeface="Georgia" panose="02040502050405020303" pitchFamily="18" charset="0"/>
                <a:ea typeface="Times New Roman"/>
                <a:cs typeface="Times New Roman"/>
                <a:sym typeface="Times New Roman"/>
              </a:rPr>
              <a:t>Assistance / Prompting Required </a:t>
            </a:r>
            <a:endParaRPr dirty="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720"/>
              </a:spcBef>
              <a:spcAft>
                <a:spcPts val="0"/>
              </a:spcAft>
              <a:buClr>
                <a:srgbClr val="404040"/>
              </a:buClr>
              <a:buSzPts val="3600"/>
              <a:buFont typeface="Times New Roman"/>
              <a:buChar char="•"/>
            </a:pPr>
            <a:r>
              <a:rPr lang="en" sz="3600" i="0" u="none" strike="noStrike" cap="none" dirty="0">
                <a:solidFill>
                  <a:schemeClr val="tx1"/>
                </a:solidFill>
                <a:latin typeface="Georgia" panose="02040502050405020303" pitchFamily="18" charset="0"/>
                <a:ea typeface="Times New Roman"/>
                <a:cs typeface="Times New Roman"/>
                <a:sym typeface="Times New Roman"/>
              </a:rPr>
              <a:t>Behavior Interference</a:t>
            </a:r>
            <a:endParaRPr dirty="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720"/>
              </a:spcBef>
              <a:spcAft>
                <a:spcPts val="0"/>
              </a:spcAft>
              <a:buClr>
                <a:srgbClr val="404040"/>
              </a:buClr>
              <a:buSzPts val="3600"/>
              <a:buFont typeface="Times New Roman"/>
              <a:buChar char="•"/>
            </a:pPr>
            <a:r>
              <a:rPr lang="en" sz="3600" i="0" u="none" strike="noStrike" cap="none" dirty="0">
                <a:solidFill>
                  <a:schemeClr val="tx1"/>
                </a:solidFill>
                <a:latin typeface="Georgia" panose="02040502050405020303" pitchFamily="18" charset="0"/>
                <a:ea typeface="Times New Roman"/>
                <a:cs typeface="Times New Roman"/>
                <a:sym typeface="Times New Roman"/>
              </a:rPr>
              <a:t>Unexpected Scoring Sequences</a:t>
            </a:r>
            <a:endParaRPr dirty="0">
              <a:solidFill>
                <a:schemeClr val="tx1"/>
              </a:solidFill>
              <a:latin typeface="Georgia" panose="02040502050405020303" pitchFamily="18" charset="0"/>
              <a:ea typeface="Times New Roman"/>
              <a:cs typeface="Times New Roman"/>
              <a:sym typeface="Times New Roman"/>
            </a:endParaRPr>
          </a:p>
        </p:txBody>
      </p:sp>
      <p:pic>
        <p:nvPicPr>
          <p:cNvPr id="261" name="Google Shape;261;p34" descr="&quot;&quot;"/>
          <p:cNvPicPr preferRelativeResize="0"/>
          <p:nvPr/>
        </p:nvPicPr>
        <p:blipFill>
          <a:blip r:embed="rId3">
            <a:alphaModFix/>
          </a:blip>
          <a:stretch>
            <a:fillRect/>
          </a:stretch>
        </p:blipFill>
        <p:spPr>
          <a:xfrm>
            <a:off x="3840480" y="3819656"/>
            <a:ext cx="2020470" cy="124957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endParaRPr dirty="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3300"/>
              <a:buFont typeface="Calibri"/>
              <a:buNone/>
            </a:pPr>
            <a:endParaRPr dirty="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3300"/>
              <a:buFont typeface="Calibri"/>
              <a:buNone/>
            </a:pPr>
            <a:r>
              <a:rPr lang="en" sz="6000">
                <a:latin typeface="Georgia" panose="02040502050405020303" pitchFamily="18" charset="0"/>
                <a:ea typeface="Times New Roman"/>
                <a:cs typeface="Times New Roman"/>
                <a:sym typeface="Times New Roman"/>
              </a:rPr>
              <a:t>Module </a:t>
            </a:r>
            <a:r>
              <a:rPr lang="en" sz="6000" smtClean="0">
                <a:latin typeface="Georgia" panose="02040502050405020303" pitchFamily="18" charset="0"/>
                <a:ea typeface="Times New Roman"/>
                <a:cs typeface="Times New Roman"/>
                <a:sym typeface="Times New Roman"/>
              </a:rPr>
              <a:t>8: </a:t>
            </a:r>
            <a:endParaRPr sz="6000" dirty="0">
              <a:solidFill>
                <a:srgbClr val="000000"/>
              </a:solidFill>
              <a:latin typeface="Georgia" panose="02040502050405020303" pitchFamily="18" charset="0"/>
              <a:ea typeface="Times New Roman"/>
              <a:cs typeface="Times New Roman"/>
              <a:sym typeface="Times New Roman"/>
            </a:endParaRPr>
          </a:p>
        </p:txBody>
      </p:sp>
      <p:sp>
        <p:nvSpPr>
          <p:cNvPr id="80" name="Google Shape;80;p17"/>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300"/>
              <a:buFont typeface="Calibri"/>
              <a:buNone/>
            </a:pPr>
            <a:r>
              <a:rPr lang="en" sz="3600">
                <a:solidFill>
                  <a:schemeClr val="dk1"/>
                </a:solidFill>
                <a:latin typeface="Georgia" panose="02040502050405020303" pitchFamily="18" charset="0"/>
                <a:ea typeface="Times New Roman"/>
                <a:cs typeface="Times New Roman"/>
                <a:sym typeface="Times New Roman"/>
              </a:rPr>
              <a:t>Performance Monitoring in Inclusive Early Childhood Settings</a:t>
            </a:r>
            <a:endParaRPr sz="4500">
              <a:solidFill>
                <a:schemeClr val="dk1"/>
              </a:solidFill>
              <a:latin typeface="Georgia" panose="02040502050405020303" pitchFamily="18" charset="0"/>
              <a:ea typeface="Times New Roman"/>
              <a:cs typeface="Times New Roman"/>
              <a:sym typeface="Times New Roman"/>
            </a:endParaRPr>
          </a:p>
          <a:p>
            <a:pPr marL="171450" lvl="0" indent="0" algn="l" rtl="0">
              <a:lnSpc>
                <a:spcPct val="90000"/>
              </a:lnSpc>
              <a:spcBef>
                <a:spcPts val="0"/>
              </a:spcBef>
              <a:spcAft>
                <a:spcPts val="1600"/>
              </a:spcAft>
              <a:buNone/>
            </a:pPr>
            <a:endParaRPr sz="2800">
              <a:latin typeface="Georgia" panose="02040502050405020303" pitchFamily="18" charset="0"/>
            </a:endParaRPr>
          </a:p>
        </p:txBody>
      </p:sp>
      <p:pic>
        <p:nvPicPr>
          <p:cNvPr id="81" name="Google Shape;81;p17" descr="&quot;&quot;"/>
          <p:cNvPicPr preferRelativeResize="0"/>
          <p:nvPr/>
        </p:nvPicPr>
        <p:blipFill>
          <a:blip r:embed="rId3">
            <a:alphaModFix/>
          </a:blip>
          <a:stretch>
            <a:fillRect/>
          </a:stretch>
        </p:blipFill>
        <p:spPr>
          <a:xfrm>
            <a:off x="4454725" y="405150"/>
            <a:ext cx="3429000" cy="25717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66"/>
        <p:cNvGrpSpPr/>
        <p:nvPr/>
      </p:nvGrpSpPr>
      <p:grpSpPr>
        <a:xfrm>
          <a:off x="0" y="0"/>
          <a:ext cx="0" cy="0"/>
          <a:chOff x="0" y="0"/>
          <a:chExt cx="0" cy="0"/>
        </a:xfrm>
      </p:grpSpPr>
      <p:sp>
        <p:nvSpPr>
          <p:cNvPr id="267" name="Google Shape;267;p35"/>
          <p:cNvSpPr txBox="1">
            <a:spLocks noGrp="1"/>
          </p:cNvSpPr>
          <p:nvPr>
            <p:ph type="title"/>
          </p:nvPr>
        </p:nvSpPr>
        <p:spPr>
          <a:xfrm>
            <a:off x="280350" y="167982"/>
            <a:ext cx="8235000" cy="5072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600" dirty="0">
                <a:latin typeface="Georgia" panose="02040502050405020303" pitchFamily="18" charset="0"/>
                <a:ea typeface="Times New Roman"/>
                <a:cs typeface="Times New Roman"/>
                <a:sym typeface="Times New Roman"/>
              </a:rPr>
              <a:t>Find the Patterns</a:t>
            </a:r>
            <a:r>
              <a:rPr lang="en" dirty="0">
                <a:latin typeface="Georgia" panose="02040502050405020303" pitchFamily="18" charset="0"/>
                <a:ea typeface="Times New Roman"/>
                <a:cs typeface="Times New Roman"/>
                <a:sym typeface="Times New Roman"/>
              </a:rPr>
              <a:t> </a:t>
            </a:r>
            <a:endParaRPr dirty="0">
              <a:latin typeface="Georgia" panose="02040502050405020303" pitchFamily="18" charset="0"/>
              <a:ea typeface="Times New Roman"/>
              <a:cs typeface="Times New Roman"/>
              <a:sym typeface="Times New Roman"/>
            </a:endParaRPr>
          </a:p>
        </p:txBody>
      </p:sp>
      <p:sp>
        <p:nvSpPr>
          <p:cNvPr id="268" name="Google Shape;268;p35"/>
          <p:cNvSpPr txBox="1">
            <a:spLocks noGrp="1"/>
          </p:cNvSpPr>
          <p:nvPr>
            <p:ph type="body" idx="1"/>
          </p:nvPr>
        </p:nvSpPr>
        <p:spPr>
          <a:xfrm>
            <a:off x="532950" y="675249"/>
            <a:ext cx="7982400" cy="1414500"/>
          </a:xfrm>
          <a:prstGeom prst="rect">
            <a:avLst/>
          </a:prstGeom>
          <a:noFill/>
          <a:ln>
            <a:noFill/>
          </a:ln>
        </p:spPr>
        <p:txBody>
          <a:bodyPr spcFirstLastPara="1" wrap="square" lIns="91425" tIns="45700" rIns="91425" bIns="45700" anchor="t" anchorCtr="0">
            <a:noAutofit/>
          </a:bodyPr>
          <a:lstStyle/>
          <a:p>
            <a:pPr marL="171450" lvl="0" indent="-190500" algn="l" rtl="0">
              <a:lnSpc>
                <a:spcPct val="90000"/>
              </a:lnSpc>
              <a:spcBef>
                <a:spcPts val="0"/>
              </a:spcBef>
              <a:spcAft>
                <a:spcPts val="1600"/>
              </a:spcAft>
              <a:buClr>
                <a:schemeClr val="dk1"/>
              </a:buClr>
              <a:buSzPts val="24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Mrs. Donovan took data during three activities (small-group centers, large-group circle, and outdoor play). She reviewed Starr’s performance. She documented when Starr initiated a greeting or a cooperative activity. </a:t>
            </a:r>
            <a:endParaRPr sz="2400" dirty="0">
              <a:solidFill>
                <a:schemeClr val="tx1"/>
              </a:solidFill>
              <a:latin typeface="Georgia" panose="02040502050405020303" pitchFamily="18" charset="0"/>
              <a:ea typeface="Times New Roman"/>
              <a:cs typeface="Times New Roman"/>
              <a:sym typeface="Times New Roman"/>
            </a:endParaRPr>
          </a:p>
        </p:txBody>
      </p:sp>
      <p:graphicFrame>
        <p:nvGraphicFramePr>
          <p:cNvPr id="269" name="Google Shape;269;p35" descr="Data from observation in chart of when and where Starr intiated greetings. She is most succesful during small group, and least successful during outside. She occassionally initiates greetings during circle"/>
          <p:cNvGraphicFramePr/>
          <p:nvPr>
            <p:extLst>
              <p:ext uri="{D42A27DB-BD31-4B8C-83A1-F6EECF244321}">
                <p14:modId xmlns:p14="http://schemas.microsoft.com/office/powerpoint/2010/main" val="2092507017"/>
              </p:ext>
            </p:extLst>
          </p:nvPr>
        </p:nvGraphicFramePr>
        <p:xfrm>
          <a:off x="1226590" y="2089749"/>
          <a:ext cx="6342519" cy="2944368"/>
        </p:xfrm>
        <a:graphic>
          <a:graphicData uri="http://schemas.openxmlformats.org/drawingml/2006/table">
            <a:tbl>
              <a:tblPr firstRow="1" bandRow="1">
                <a:noFill/>
                <a:tableStyleId>{E1F3BBF9-F118-4D52-BC6C-8A0ADD5D25DC}</a:tableStyleId>
              </a:tblPr>
              <a:tblGrid>
                <a:gridCol w="1038413">
                  <a:extLst>
                    <a:ext uri="{9D8B030D-6E8A-4147-A177-3AD203B41FA5}">
                      <a16:colId xmlns:a16="http://schemas.microsoft.com/office/drawing/2014/main" val="20000"/>
                    </a:ext>
                  </a:extLst>
                </a:gridCol>
                <a:gridCol w="1222780">
                  <a:extLst>
                    <a:ext uri="{9D8B030D-6E8A-4147-A177-3AD203B41FA5}">
                      <a16:colId xmlns:a16="http://schemas.microsoft.com/office/drawing/2014/main" val="20001"/>
                    </a:ext>
                  </a:extLst>
                </a:gridCol>
                <a:gridCol w="2207623">
                  <a:extLst>
                    <a:ext uri="{9D8B030D-6E8A-4147-A177-3AD203B41FA5}">
                      <a16:colId xmlns:a16="http://schemas.microsoft.com/office/drawing/2014/main" val="20002"/>
                    </a:ext>
                  </a:extLst>
                </a:gridCol>
                <a:gridCol w="1873703">
                  <a:extLst>
                    <a:ext uri="{9D8B030D-6E8A-4147-A177-3AD203B41FA5}">
                      <a16:colId xmlns:a16="http://schemas.microsoft.com/office/drawing/2014/main" val="20003"/>
                    </a:ext>
                  </a:extLst>
                </a:gridCol>
              </a:tblGrid>
              <a:tr h="623800">
                <a:tc>
                  <a:txBody>
                    <a:bodyPr/>
                    <a:lstStyle/>
                    <a:p>
                      <a:pPr marL="0" marR="0" lvl="0" indent="0" algn="l" rtl="0">
                        <a:spcBef>
                          <a:spcPts val="0"/>
                        </a:spcBef>
                        <a:spcAft>
                          <a:spcPts val="0"/>
                        </a:spcAft>
                        <a:buNone/>
                      </a:pPr>
                      <a:endParaRPr sz="2400" b="1" dirty="0">
                        <a:latin typeface="Georgia" panose="02040502050405020303" pitchFamily="18" charset="0"/>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 sz="2400" b="1" dirty="0">
                          <a:latin typeface="Georgia" panose="02040502050405020303" pitchFamily="18" charset="0"/>
                          <a:ea typeface="Times New Roman"/>
                          <a:cs typeface="Times New Roman"/>
                          <a:sym typeface="Times New Roman"/>
                        </a:rPr>
                        <a:t>Circle</a:t>
                      </a:r>
                      <a:endParaRPr sz="2400" b="1" dirty="0">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a:latin typeface="Georgia" panose="02040502050405020303" pitchFamily="18" charset="0"/>
                          <a:ea typeface="Times New Roman"/>
                          <a:cs typeface="Times New Roman"/>
                          <a:sym typeface="Times New Roman"/>
                        </a:rPr>
                        <a:t>Small-group or Centers</a:t>
                      </a:r>
                      <a:endParaRPr sz="2400" b="1">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dirty="0">
                          <a:latin typeface="Georgia" panose="02040502050405020303" pitchFamily="18" charset="0"/>
                          <a:ea typeface="Times New Roman"/>
                          <a:cs typeface="Times New Roman"/>
                          <a:sym typeface="Times New Roman"/>
                        </a:rPr>
                        <a:t>Outside</a:t>
                      </a:r>
                      <a:endParaRPr sz="2400" b="1" dirty="0">
                        <a:latin typeface="Georgia" panose="02040502050405020303" pitchFamily="18" charset="0"/>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311900">
                <a:tc>
                  <a:txBody>
                    <a:bodyPr/>
                    <a:lstStyle/>
                    <a:p>
                      <a:pPr marL="0" marR="0" lvl="0" indent="0" algn="l" rtl="0">
                        <a:lnSpc>
                          <a:spcPct val="115000"/>
                        </a:lnSpc>
                        <a:spcBef>
                          <a:spcPts val="0"/>
                        </a:spcBef>
                        <a:spcAft>
                          <a:spcPts val="0"/>
                        </a:spcAft>
                        <a:buNone/>
                      </a:pPr>
                      <a:r>
                        <a:rPr lang="en" sz="2400" b="1" dirty="0">
                          <a:latin typeface="Georgia" panose="02040502050405020303" pitchFamily="18" charset="0"/>
                          <a:ea typeface="Times New Roman"/>
                          <a:cs typeface="Times New Roman"/>
                          <a:sym typeface="Times New Roman"/>
                        </a:rPr>
                        <a:t>11/10</a:t>
                      </a:r>
                      <a:endParaRPr sz="2400" b="1" dirty="0">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dirty="0">
                          <a:latin typeface="Georgia" panose="02040502050405020303" pitchFamily="18" charset="0"/>
                          <a:ea typeface="Times New Roman"/>
                          <a:cs typeface="Times New Roman"/>
                          <a:sym typeface="Times New Roman"/>
                        </a:rPr>
                        <a:t>_</a:t>
                      </a:r>
                      <a:endParaRPr sz="2400" b="1" dirty="0">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dirty="0">
                          <a:latin typeface="Georgia" panose="02040502050405020303" pitchFamily="18" charset="0"/>
                          <a:ea typeface="Times New Roman"/>
                          <a:cs typeface="Times New Roman"/>
                          <a:sym typeface="Times New Roman"/>
                        </a:rPr>
                        <a:t>++</a:t>
                      </a:r>
                      <a:endParaRPr sz="2400" b="1" dirty="0">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u="sng" dirty="0">
                          <a:latin typeface="Georgia" panose="02040502050405020303" pitchFamily="18" charset="0"/>
                          <a:ea typeface="Times New Roman"/>
                          <a:cs typeface="Times New Roman"/>
                          <a:sym typeface="Times New Roman"/>
                        </a:rPr>
                        <a:t>_</a:t>
                      </a:r>
                      <a:endParaRPr sz="2400" b="1" dirty="0">
                        <a:latin typeface="Georgia" panose="02040502050405020303" pitchFamily="18" charset="0"/>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311900">
                <a:tc>
                  <a:txBody>
                    <a:bodyPr/>
                    <a:lstStyle/>
                    <a:p>
                      <a:pPr marL="0" marR="0" lvl="0" indent="0" algn="l" rtl="0">
                        <a:lnSpc>
                          <a:spcPct val="115000"/>
                        </a:lnSpc>
                        <a:spcBef>
                          <a:spcPts val="0"/>
                        </a:spcBef>
                        <a:spcAft>
                          <a:spcPts val="0"/>
                        </a:spcAft>
                        <a:buNone/>
                      </a:pPr>
                      <a:r>
                        <a:rPr lang="en" sz="2400" b="1" dirty="0">
                          <a:latin typeface="Georgia" panose="02040502050405020303" pitchFamily="18" charset="0"/>
                          <a:ea typeface="Times New Roman"/>
                          <a:cs typeface="Times New Roman"/>
                          <a:sym typeface="Times New Roman"/>
                        </a:rPr>
                        <a:t>11/17</a:t>
                      </a:r>
                      <a:endParaRPr sz="2400" b="1" dirty="0">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a:latin typeface="Georgia" panose="02040502050405020303" pitchFamily="18" charset="0"/>
                          <a:ea typeface="Times New Roman"/>
                          <a:cs typeface="Times New Roman"/>
                          <a:sym typeface="Times New Roman"/>
                        </a:rPr>
                        <a:t>+++</a:t>
                      </a:r>
                      <a:endParaRPr sz="2400" b="1">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u="sng" dirty="0">
                          <a:latin typeface="Georgia" panose="02040502050405020303" pitchFamily="18" charset="0"/>
                          <a:ea typeface="Times New Roman"/>
                          <a:cs typeface="Times New Roman"/>
                          <a:sym typeface="Times New Roman"/>
                        </a:rPr>
                        <a:t>_</a:t>
                      </a:r>
                      <a:endParaRPr sz="2400" b="1" dirty="0">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u="sng" dirty="0">
                          <a:latin typeface="Georgia" panose="02040502050405020303" pitchFamily="18" charset="0"/>
                          <a:ea typeface="Times New Roman"/>
                          <a:cs typeface="Times New Roman"/>
                          <a:sym typeface="Times New Roman"/>
                        </a:rPr>
                        <a:t>_</a:t>
                      </a:r>
                      <a:endParaRPr sz="2400" b="1" dirty="0">
                        <a:latin typeface="Georgia" panose="02040502050405020303" pitchFamily="18" charset="0"/>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311900">
                <a:tc>
                  <a:txBody>
                    <a:bodyPr/>
                    <a:lstStyle/>
                    <a:p>
                      <a:pPr marL="0" marR="0" lvl="0" indent="0" algn="l" rtl="0">
                        <a:lnSpc>
                          <a:spcPct val="115000"/>
                        </a:lnSpc>
                        <a:spcBef>
                          <a:spcPts val="0"/>
                        </a:spcBef>
                        <a:spcAft>
                          <a:spcPts val="0"/>
                        </a:spcAft>
                        <a:buNone/>
                      </a:pPr>
                      <a:r>
                        <a:rPr lang="en" sz="2400" b="1">
                          <a:latin typeface="Georgia" panose="02040502050405020303" pitchFamily="18" charset="0"/>
                          <a:ea typeface="Times New Roman"/>
                          <a:cs typeface="Times New Roman"/>
                          <a:sym typeface="Times New Roman"/>
                        </a:rPr>
                        <a:t>11/24</a:t>
                      </a:r>
                      <a:endParaRPr sz="2400" b="1">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u="sng">
                          <a:latin typeface="Georgia" panose="02040502050405020303" pitchFamily="18" charset="0"/>
                          <a:ea typeface="Times New Roman"/>
                          <a:cs typeface="Times New Roman"/>
                          <a:sym typeface="Times New Roman"/>
                        </a:rPr>
                        <a:t>_</a:t>
                      </a:r>
                      <a:endParaRPr sz="2400" b="1">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a:latin typeface="Georgia" panose="02040502050405020303" pitchFamily="18" charset="0"/>
                          <a:ea typeface="Times New Roman"/>
                          <a:cs typeface="Times New Roman"/>
                          <a:sym typeface="Times New Roman"/>
                        </a:rPr>
                        <a:t>+++</a:t>
                      </a:r>
                      <a:endParaRPr sz="2400" b="1">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u="sng" dirty="0">
                          <a:latin typeface="Georgia" panose="02040502050405020303" pitchFamily="18" charset="0"/>
                          <a:ea typeface="Times New Roman"/>
                          <a:cs typeface="Times New Roman"/>
                          <a:sym typeface="Times New Roman"/>
                        </a:rPr>
                        <a:t>_</a:t>
                      </a:r>
                      <a:endParaRPr sz="2400" b="1" dirty="0">
                        <a:latin typeface="Georgia" panose="02040502050405020303" pitchFamily="18" charset="0"/>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r h="311900">
                <a:tc>
                  <a:txBody>
                    <a:bodyPr/>
                    <a:lstStyle/>
                    <a:p>
                      <a:pPr marL="0" marR="0" lvl="0" indent="0" algn="l" rtl="0">
                        <a:lnSpc>
                          <a:spcPct val="115000"/>
                        </a:lnSpc>
                        <a:spcBef>
                          <a:spcPts val="0"/>
                        </a:spcBef>
                        <a:spcAft>
                          <a:spcPts val="0"/>
                        </a:spcAft>
                        <a:buNone/>
                      </a:pPr>
                      <a:r>
                        <a:rPr lang="en" sz="2400" b="1" dirty="0">
                          <a:latin typeface="Georgia" panose="02040502050405020303" pitchFamily="18" charset="0"/>
                          <a:ea typeface="Times New Roman"/>
                          <a:cs typeface="Times New Roman"/>
                          <a:sym typeface="Times New Roman"/>
                        </a:rPr>
                        <a:t>12/1</a:t>
                      </a:r>
                      <a:endParaRPr sz="2400" b="1" dirty="0">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dirty="0">
                          <a:latin typeface="Georgia" panose="02040502050405020303" pitchFamily="18" charset="0"/>
                          <a:ea typeface="Times New Roman"/>
                          <a:cs typeface="Times New Roman"/>
                          <a:sym typeface="Times New Roman"/>
                        </a:rPr>
                        <a:t>++++</a:t>
                      </a:r>
                      <a:endParaRPr sz="2400" b="1" dirty="0">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a:latin typeface="Georgia" panose="02040502050405020303" pitchFamily="18" charset="0"/>
                          <a:ea typeface="Times New Roman"/>
                          <a:cs typeface="Times New Roman"/>
                          <a:sym typeface="Times New Roman"/>
                        </a:rPr>
                        <a:t>+++</a:t>
                      </a:r>
                      <a:endParaRPr sz="2400" b="1">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u="sng" dirty="0">
                          <a:latin typeface="Georgia" panose="02040502050405020303" pitchFamily="18" charset="0"/>
                          <a:ea typeface="Times New Roman"/>
                          <a:cs typeface="Times New Roman"/>
                          <a:sym typeface="Times New Roman"/>
                        </a:rPr>
                        <a:t>_</a:t>
                      </a:r>
                      <a:endParaRPr sz="2400" b="1" dirty="0">
                        <a:latin typeface="Georgia" panose="02040502050405020303" pitchFamily="18" charset="0"/>
                        <a:ea typeface="Times New Roman"/>
                        <a:cs typeface="Times New Roman"/>
                        <a:sym typeface="Times New Roman"/>
                      </a:endParaRPr>
                    </a:p>
                  </a:txBody>
                  <a:tcPr marL="68575" marR="68575" marT="0" marB="0"/>
                </a:tc>
                <a:extLst>
                  <a:ext uri="{0D108BD9-81ED-4DB2-BD59-A6C34878D82A}">
                    <a16:rowId xmlns:a16="http://schemas.microsoft.com/office/drawing/2014/main" val="10004"/>
                  </a:ext>
                </a:extLst>
              </a:tr>
              <a:tr h="311900">
                <a:tc>
                  <a:txBody>
                    <a:bodyPr/>
                    <a:lstStyle/>
                    <a:p>
                      <a:pPr marL="0" marR="0" lvl="0" indent="0" algn="l" rtl="0">
                        <a:lnSpc>
                          <a:spcPct val="115000"/>
                        </a:lnSpc>
                        <a:spcBef>
                          <a:spcPts val="0"/>
                        </a:spcBef>
                        <a:spcAft>
                          <a:spcPts val="0"/>
                        </a:spcAft>
                        <a:buNone/>
                      </a:pPr>
                      <a:r>
                        <a:rPr lang="en" sz="2400" b="1">
                          <a:latin typeface="Georgia" panose="02040502050405020303" pitchFamily="18" charset="0"/>
                          <a:ea typeface="Times New Roman"/>
                          <a:cs typeface="Times New Roman"/>
                          <a:sym typeface="Times New Roman"/>
                        </a:rPr>
                        <a:t>12/8</a:t>
                      </a:r>
                      <a:endParaRPr sz="2400" b="1">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u="sng">
                          <a:latin typeface="Georgia" panose="02040502050405020303" pitchFamily="18" charset="0"/>
                          <a:ea typeface="Times New Roman"/>
                          <a:cs typeface="Times New Roman"/>
                          <a:sym typeface="Times New Roman"/>
                        </a:rPr>
                        <a:t>_</a:t>
                      </a:r>
                      <a:endParaRPr sz="2400" b="1">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a:latin typeface="Georgia" panose="02040502050405020303" pitchFamily="18" charset="0"/>
                          <a:ea typeface="Times New Roman"/>
                          <a:cs typeface="Times New Roman"/>
                          <a:sym typeface="Times New Roman"/>
                        </a:rPr>
                        <a:t>++++</a:t>
                      </a:r>
                      <a:endParaRPr sz="2400" b="1">
                        <a:latin typeface="Georgia" panose="02040502050405020303" pitchFamily="18" charset="0"/>
                        <a:ea typeface="Times New Roman"/>
                        <a:cs typeface="Times New Roman"/>
                        <a:sym typeface="Times New Roman"/>
                      </a:endParaRPr>
                    </a:p>
                  </a:txBody>
                  <a:tcPr marL="68575" marR="68575" marT="0" marB="0"/>
                </a:tc>
                <a:tc>
                  <a:txBody>
                    <a:bodyPr/>
                    <a:lstStyle/>
                    <a:p>
                      <a:pPr marL="0" marR="0" lvl="0" indent="0" algn="l" rtl="0">
                        <a:lnSpc>
                          <a:spcPct val="115000"/>
                        </a:lnSpc>
                        <a:spcBef>
                          <a:spcPts val="0"/>
                        </a:spcBef>
                        <a:spcAft>
                          <a:spcPts val="0"/>
                        </a:spcAft>
                        <a:buNone/>
                      </a:pPr>
                      <a:r>
                        <a:rPr lang="en" sz="2400" b="1" u="sng" dirty="0">
                          <a:latin typeface="Georgia" panose="02040502050405020303" pitchFamily="18" charset="0"/>
                          <a:ea typeface="Times New Roman"/>
                          <a:cs typeface="Times New Roman"/>
                          <a:sym typeface="Times New Roman"/>
                        </a:rPr>
                        <a:t>_</a:t>
                      </a:r>
                      <a:endParaRPr sz="2400" b="1" dirty="0">
                        <a:latin typeface="Georgia" panose="02040502050405020303" pitchFamily="18" charset="0"/>
                        <a:ea typeface="Times New Roman"/>
                        <a:cs typeface="Times New Roman"/>
                        <a:sym typeface="Times New Roman"/>
                      </a:endParaRPr>
                    </a:p>
                  </a:txBody>
                  <a:tcPr marL="68575" marR="68575" marT="0" marB="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75" name="Google Shape;275;p36"/>
          <p:cNvSpPr txBox="1">
            <a:spLocks noGrp="1"/>
          </p:cNvSpPr>
          <p:nvPr>
            <p:ph type="title"/>
          </p:nvPr>
        </p:nvSpPr>
        <p:spPr>
          <a:xfrm>
            <a:off x="389499" y="335813"/>
            <a:ext cx="7886700" cy="59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800"/>
              <a:buFont typeface="Helvetica Neue"/>
              <a:buNone/>
            </a:pPr>
            <a:r>
              <a:rPr lang="en" sz="4400" i="0" u="none" strike="noStrike" cap="none" dirty="0">
                <a:solidFill>
                  <a:srgbClr val="000000"/>
                </a:solidFill>
                <a:latin typeface="Georgia" panose="02040502050405020303" pitchFamily="18" charset="0"/>
                <a:ea typeface="Times New Roman"/>
                <a:cs typeface="Times New Roman"/>
                <a:sym typeface="Times New Roman"/>
              </a:rPr>
              <a:t>Visually Analyze </a:t>
            </a:r>
            <a:endParaRPr sz="4400" i="0" u="none" strike="noStrike" cap="none" dirty="0">
              <a:solidFill>
                <a:srgbClr val="000000"/>
              </a:solidFill>
              <a:latin typeface="Georgia" panose="02040502050405020303" pitchFamily="18" charset="0"/>
              <a:ea typeface="Times New Roman"/>
              <a:cs typeface="Times New Roman"/>
              <a:sym typeface="Times New Roman"/>
            </a:endParaRPr>
          </a:p>
        </p:txBody>
      </p:sp>
      <p:sp>
        <p:nvSpPr>
          <p:cNvPr id="276" name="Google Shape;276;p36"/>
          <p:cNvSpPr txBox="1">
            <a:spLocks noGrp="1"/>
          </p:cNvSpPr>
          <p:nvPr>
            <p:ph type="body" idx="1"/>
          </p:nvPr>
        </p:nvSpPr>
        <p:spPr>
          <a:xfrm>
            <a:off x="262890" y="1209696"/>
            <a:ext cx="7677000" cy="2982900"/>
          </a:xfrm>
          <a:prstGeom prst="rect">
            <a:avLst/>
          </a:prstGeom>
          <a:noFill/>
          <a:ln>
            <a:noFill/>
          </a:ln>
        </p:spPr>
        <p:txBody>
          <a:bodyPr spcFirstLastPara="1" wrap="square" lIns="91425" tIns="45700" rIns="91425" bIns="45700" anchor="t" anchorCtr="0">
            <a:noAutofit/>
          </a:bodyPr>
          <a:lstStyle/>
          <a:p>
            <a:pPr marL="742950" marR="0" lvl="1" indent="-285750" algn="l" rtl="0">
              <a:lnSpc>
                <a:spcPct val="90000"/>
              </a:lnSpc>
              <a:spcBef>
                <a:spcPts val="0"/>
              </a:spcBef>
              <a:spcAft>
                <a:spcPts val="0"/>
              </a:spcAft>
              <a:buClr>
                <a:srgbClr val="404040"/>
              </a:buClr>
              <a:buSzPts val="3600"/>
              <a:buFont typeface="Times New Roman"/>
              <a:buChar char="•"/>
            </a:pPr>
            <a:r>
              <a:rPr lang="en" sz="3100" i="0" u="none" strike="noStrike" cap="none" dirty="0">
                <a:solidFill>
                  <a:schemeClr val="tx1"/>
                </a:solidFill>
                <a:latin typeface="Georgia" panose="02040502050405020303" pitchFamily="18" charset="0"/>
                <a:ea typeface="Times New Roman"/>
                <a:cs typeface="Times New Roman"/>
                <a:sym typeface="Times New Roman"/>
              </a:rPr>
              <a:t>Trend (up, down, or same)</a:t>
            </a:r>
            <a:endParaRPr sz="3100" dirty="0">
              <a:solidFill>
                <a:schemeClr val="tx1"/>
              </a:solidFill>
              <a:latin typeface="Georgia" panose="02040502050405020303" pitchFamily="18" charset="0"/>
              <a:ea typeface="Times New Roman"/>
              <a:cs typeface="Times New Roman"/>
              <a:sym typeface="Times New Roman"/>
            </a:endParaRPr>
          </a:p>
          <a:p>
            <a:pPr marL="742950" marR="0" lvl="1" indent="-285750" algn="l" rtl="0">
              <a:lnSpc>
                <a:spcPct val="90000"/>
              </a:lnSpc>
              <a:spcBef>
                <a:spcPts val="720"/>
              </a:spcBef>
              <a:spcAft>
                <a:spcPts val="0"/>
              </a:spcAft>
              <a:buClr>
                <a:srgbClr val="404040"/>
              </a:buClr>
              <a:buSzPts val="3600"/>
              <a:buFont typeface="Times New Roman"/>
              <a:buChar char="•"/>
            </a:pPr>
            <a:r>
              <a:rPr lang="en" sz="3100" i="0" u="none" strike="noStrike" cap="none" dirty="0">
                <a:solidFill>
                  <a:schemeClr val="tx1"/>
                </a:solidFill>
                <a:latin typeface="Georgia" panose="02040502050405020303" pitchFamily="18" charset="0"/>
                <a:ea typeface="Times New Roman"/>
                <a:cs typeface="Times New Roman"/>
                <a:sym typeface="Times New Roman"/>
              </a:rPr>
              <a:t>Mean (average performance)</a:t>
            </a:r>
            <a:endParaRPr sz="3100" dirty="0">
              <a:solidFill>
                <a:schemeClr val="tx1"/>
              </a:solidFill>
              <a:latin typeface="Georgia" panose="02040502050405020303" pitchFamily="18" charset="0"/>
              <a:ea typeface="Times New Roman"/>
              <a:cs typeface="Times New Roman"/>
              <a:sym typeface="Times New Roman"/>
            </a:endParaRPr>
          </a:p>
          <a:p>
            <a:pPr marL="742950" marR="0" lvl="1" indent="-285750" algn="l" rtl="0">
              <a:lnSpc>
                <a:spcPct val="90000"/>
              </a:lnSpc>
              <a:spcBef>
                <a:spcPts val="720"/>
              </a:spcBef>
              <a:spcAft>
                <a:spcPts val="0"/>
              </a:spcAft>
              <a:buClr>
                <a:srgbClr val="404040"/>
              </a:buClr>
              <a:buSzPts val="3600"/>
              <a:buFont typeface="Times New Roman"/>
              <a:buChar char="•"/>
            </a:pPr>
            <a:r>
              <a:rPr lang="en" sz="3100" i="0" u="none" strike="noStrike" cap="none" dirty="0">
                <a:solidFill>
                  <a:schemeClr val="tx1"/>
                </a:solidFill>
                <a:latin typeface="Georgia" panose="02040502050405020303" pitchFamily="18" charset="0"/>
                <a:ea typeface="Times New Roman"/>
                <a:cs typeface="Times New Roman"/>
                <a:sym typeface="Times New Roman"/>
              </a:rPr>
              <a:t>Variability (peaks and valleys or stable)</a:t>
            </a:r>
            <a:endParaRPr sz="3100" dirty="0">
              <a:solidFill>
                <a:schemeClr val="tx1"/>
              </a:solidFill>
              <a:latin typeface="Georgia" panose="02040502050405020303" pitchFamily="18" charset="0"/>
              <a:ea typeface="Times New Roman"/>
              <a:cs typeface="Times New Roman"/>
              <a:sym typeface="Times New Roman"/>
            </a:endParaRPr>
          </a:p>
          <a:p>
            <a:pPr marL="742950" marR="0" lvl="1" indent="-285750" algn="l" rtl="0">
              <a:lnSpc>
                <a:spcPct val="90000"/>
              </a:lnSpc>
              <a:spcBef>
                <a:spcPts val="720"/>
              </a:spcBef>
              <a:spcAft>
                <a:spcPts val="0"/>
              </a:spcAft>
              <a:buClr>
                <a:srgbClr val="404040"/>
              </a:buClr>
              <a:buSzPts val="3600"/>
              <a:buFont typeface="Times New Roman"/>
              <a:buChar char="•"/>
            </a:pPr>
            <a:r>
              <a:rPr lang="en" sz="3100" i="0" u="none" strike="noStrike" cap="none" dirty="0">
                <a:solidFill>
                  <a:schemeClr val="tx1"/>
                </a:solidFill>
                <a:latin typeface="Georgia" panose="02040502050405020303" pitchFamily="18" charset="0"/>
                <a:ea typeface="Times New Roman"/>
                <a:cs typeface="Times New Roman"/>
                <a:sym typeface="Times New Roman"/>
              </a:rPr>
              <a:t>Change in level</a:t>
            </a:r>
            <a:endParaRPr sz="3100" dirty="0">
              <a:solidFill>
                <a:schemeClr val="tx1"/>
              </a:solidFill>
              <a:latin typeface="Georgia" panose="02040502050405020303" pitchFamily="18" charset="0"/>
              <a:ea typeface="Times New Roman"/>
              <a:cs typeface="Times New Roman"/>
              <a:sym typeface="Times New Roman"/>
            </a:endParaRPr>
          </a:p>
          <a:p>
            <a:pPr marL="742950" marR="0" lvl="1" indent="-285750" algn="l" rtl="0">
              <a:lnSpc>
                <a:spcPct val="90000"/>
              </a:lnSpc>
              <a:spcBef>
                <a:spcPts val="720"/>
              </a:spcBef>
              <a:spcAft>
                <a:spcPts val="0"/>
              </a:spcAft>
              <a:buClr>
                <a:srgbClr val="404040"/>
              </a:buClr>
              <a:buSzPts val="3600"/>
              <a:buFont typeface="Times New Roman"/>
              <a:buChar char="•"/>
            </a:pPr>
            <a:r>
              <a:rPr lang="en" sz="3100" i="0" u="none" strike="noStrike" cap="none" dirty="0">
                <a:solidFill>
                  <a:schemeClr val="tx1"/>
                </a:solidFill>
                <a:latin typeface="Georgia" panose="02040502050405020303" pitchFamily="18" charset="0"/>
                <a:ea typeface="Times New Roman"/>
                <a:cs typeface="Times New Roman"/>
                <a:sym typeface="Times New Roman"/>
              </a:rPr>
              <a:t>Latency (how lon</a:t>
            </a:r>
            <a:r>
              <a:rPr lang="en" sz="3100" dirty="0">
                <a:solidFill>
                  <a:schemeClr val="tx1"/>
                </a:solidFill>
                <a:latin typeface="Georgia" panose="02040502050405020303" pitchFamily="18" charset="0"/>
                <a:ea typeface="Times New Roman"/>
                <a:cs typeface="Times New Roman"/>
                <a:sym typeface="Times New Roman"/>
              </a:rPr>
              <a:t>g it takes)</a:t>
            </a:r>
            <a:endParaRPr sz="3100" dirty="0">
              <a:solidFill>
                <a:schemeClr val="tx1"/>
              </a:solidFill>
              <a:latin typeface="Georgia" panose="02040502050405020303" pitchFamily="18" charset="0"/>
              <a:ea typeface="Times New Roman"/>
              <a:cs typeface="Times New Roman"/>
              <a:sym typeface="Times New Roman"/>
            </a:endParaRPr>
          </a:p>
        </p:txBody>
      </p:sp>
      <p:pic>
        <p:nvPicPr>
          <p:cNvPr id="277" name="Google Shape;277;p36" descr="&quot;&quot;"/>
          <p:cNvPicPr preferRelativeResize="0"/>
          <p:nvPr/>
        </p:nvPicPr>
        <p:blipFill>
          <a:blip r:embed="rId3">
            <a:alphaModFix/>
          </a:blip>
          <a:stretch>
            <a:fillRect/>
          </a:stretch>
        </p:blipFill>
        <p:spPr>
          <a:xfrm>
            <a:off x="6150624" y="2962767"/>
            <a:ext cx="1507912" cy="1507912"/>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628650" y="273844"/>
            <a:ext cx="7886700" cy="81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400" dirty="0">
                <a:latin typeface="Georgia" panose="02040502050405020303" pitchFamily="18" charset="0"/>
                <a:ea typeface="Times New Roman"/>
                <a:cs typeface="Times New Roman"/>
                <a:sym typeface="Times New Roman"/>
              </a:rPr>
              <a:t>Analyze </a:t>
            </a:r>
            <a:endParaRPr sz="4400" dirty="0">
              <a:latin typeface="Georgia" panose="02040502050405020303" pitchFamily="18" charset="0"/>
              <a:ea typeface="Times New Roman"/>
              <a:cs typeface="Times New Roman"/>
              <a:sym typeface="Times New Roman"/>
            </a:endParaRPr>
          </a:p>
        </p:txBody>
      </p:sp>
      <p:graphicFrame>
        <p:nvGraphicFramePr>
          <p:cNvPr id="284" name="Google Shape;284;p37" descr="After reviewing the AEPS scores, Mrs. Donovan identified another goal for Starr and for Rosa. They will work on engagement. &#10;&#10;Mrs. Donovan began providing instruction on the goal and collected data twice a week. Data is collected during small group centers. &#10;&#10;Starr's engagement percentages are: 25%, 33%, 36% and 25%&#10;Rosa's engagement percentages are: 48%, 52%, 56% and 58%&#10;"/>
          <p:cNvGraphicFramePr/>
          <p:nvPr>
            <p:extLst>
              <p:ext uri="{D42A27DB-BD31-4B8C-83A1-F6EECF244321}">
                <p14:modId xmlns:p14="http://schemas.microsoft.com/office/powerpoint/2010/main" val="609870228"/>
              </p:ext>
            </p:extLst>
          </p:nvPr>
        </p:nvGraphicFramePr>
        <p:xfrm>
          <a:off x="609600" y="1085851"/>
          <a:ext cx="8077250" cy="2863590"/>
        </p:xfrm>
        <a:graphic>
          <a:graphicData uri="http://schemas.openxmlformats.org/drawingml/2006/table">
            <a:tbl>
              <a:tblPr firstRow="1" bandRow="1">
                <a:noFill/>
                <a:tableStyleId>{75460FBE-1FF8-40AC-AE0B-A3A954D47837}</a:tableStyleId>
              </a:tblPr>
              <a:tblGrid>
                <a:gridCol w="1615450">
                  <a:extLst>
                    <a:ext uri="{9D8B030D-6E8A-4147-A177-3AD203B41FA5}">
                      <a16:colId xmlns:a16="http://schemas.microsoft.com/office/drawing/2014/main" val="20000"/>
                    </a:ext>
                  </a:extLst>
                </a:gridCol>
                <a:gridCol w="1615450">
                  <a:extLst>
                    <a:ext uri="{9D8B030D-6E8A-4147-A177-3AD203B41FA5}">
                      <a16:colId xmlns:a16="http://schemas.microsoft.com/office/drawing/2014/main" val="20001"/>
                    </a:ext>
                  </a:extLst>
                </a:gridCol>
                <a:gridCol w="1615450">
                  <a:extLst>
                    <a:ext uri="{9D8B030D-6E8A-4147-A177-3AD203B41FA5}">
                      <a16:colId xmlns:a16="http://schemas.microsoft.com/office/drawing/2014/main" val="20002"/>
                    </a:ext>
                  </a:extLst>
                </a:gridCol>
                <a:gridCol w="1615450">
                  <a:extLst>
                    <a:ext uri="{9D8B030D-6E8A-4147-A177-3AD203B41FA5}">
                      <a16:colId xmlns:a16="http://schemas.microsoft.com/office/drawing/2014/main" val="20003"/>
                    </a:ext>
                  </a:extLst>
                </a:gridCol>
                <a:gridCol w="1615450">
                  <a:extLst>
                    <a:ext uri="{9D8B030D-6E8A-4147-A177-3AD203B41FA5}">
                      <a16:colId xmlns:a16="http://schemas.microsoft.com/office/drawing/2014/main" val="20004"/>
                    </a:ext>
                  </a:extLst>
                </a:gridCol>
              </a:tblGrid>
              <a:tr h="1313700">
                <a:tc>
                  <a:txBody>
                    <a:bodyPr/>
                    <a:lstStyle/>
                    <a:p>
                      <a:pPr marL="0" marR="0" lvl="0" indent="0" algn="l" rtl="0">
                        <a:spcBef>
                          <a:spcPts val="0"/>
                        </a:spcBef>
                        <a:spcAft>
                          <a:spcPts val="0"/>
                        </a:spcAft>
                        <a:buNone/>
                      </a:pPr>
                      <a:endParaRPr sz="2400" b="1" dirty="0">
                        <a:latin typeface="Georgia" panose="02040502050405020303" pitchFamily="18" charset="0"/>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500"/>
                        <a:buFont typeface="Calibri"/>
                        <a:buNone/>
                      </a:pPr>
                      <a:r>
                        <a:rPr lang="en" sz="2400" b="1" dirty="0">
                          <a:latin typeface="Georgia" panose="02040502050405020303" pitchFamily="18" charset="0"/>
                        </a:rPr>
                        <a:t>% of time engaged</a:t>
                      </a:r>
                      <a:endParaRPr sz="2400" dirty="0">
                        <a:latin typeface="Georgia" panose="02040502050405020303" pitchFamily="18" charset="0"/>
                      </a:endParaRPr>
                    </a:p>
                    <a:p>
                      <a:pPr marL="0" marR="0" lvl="0" indent="0" algn="l" rtl="0">
                        <a:spcBef>
                          <a:spcPts val="0"/>
                        </a:spcBef>
                        <a:spcAft>
                          <a:spcPts val="0"/>
                        </a:spcAft>
                        <a:buNone/>
                      </a:pPr>
                      <a:endParaRPr sz="2400" b="1" dirty="0">
                        <a:latin typeface="Georgia" panose="02040502050405020303" pitchFamily="18" charset="0"/>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500"/>
                        <a:buFont typeface="Calibri"/>
                        <a:buNone/>
                      </a:pPr>
                      <a:r>
                        <a:rPr lang="en" sz="2400" b="1" dirty="0">
                          <a:latin typeface="Georgia" panose="02040502050405020303" pitchFamily="18" charset="0"/>
                        </a:rPr>
                        <a:t>% of  time engaged</a:t>
                      </a:r>
                      <a:endParaRPr sz="2400" dirty="0">
                        <a:latin typeface="Georgia" panose="02040502050405020303" pitchFamily="18" charset="0"/>
                      </a:endParaRPr>
                    </a:p>
                    <a:p>
                      <a:pPr marL="0" marR="0" lvl="0" indent="0" algn="l" rtl="0">
                        <a:spcBef>
                          <a:spcPts val="0"/>
                        </a:spcBef>
                        <a:spcAft>
                          <a:spcPts val="0"/>
                        </a:spcAft>
                        <a:buNone/>
                      </a:pPr>
                      <a:endParaRPr sz="2400" b="1" dirty="0">
                        <a:latin typeface="Georgia" panose="02040502050405020303" pitchFamily="18" charset="0"/>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500"/>
                        <a:buFont typeface="Calibri"/>
                        <a:buNone/>
                      </a:pPr>
                      <a:r>
                        <a:rPr lang="en" sz="2400" b="1" dirty="0">
                          <a:latin typeface="Georgia" panose="02040502050405020303" pitchFamily="18" charset="0"/>
                        </a:rPr>
                        <a:t>% of time engaged </a:t>
                      </a:r>
                      <a:endParaRPr sz="2400" b="1" dirty="0">
                        <a:latin typeface="Georgia" panose="02040502050405020303" pitchFamily="18" charset="0"/>
                      </a:endParaRPr>
                    </a:p>
                    <a:p>
                      <a:pPr marL="0" marR="0" lvl="0" indent="0" algn="l" rtl="0">
                        <a:spcBef>
                          <a:spcPts val="0"/>
                        </a:spcBef>
                        <a:spcAft>
                          <a:spcPts val="0"/>
                        </a:spcAft>
                        <a:buNone/>
                      </a:pPr>
                      <a:endParaRPr sz="2400" b="1" dirty="0">
                        <a:latin typeface="Georgia" panose="02040502050405020303" pitchFamily="18" charset="0"/>
                      </a:endParaRPr>
                    </a:p>
                  </a:txBody>
                  <a:tcPr marL="91450" marR="91450" marT="34300" marB="34300"/>
                </a:tc>
                <a:tc>
                  <a:txBody>
                    <a:bodyPr/>
                    <a:lstStyle/>
                    <a:p>
                      <a:pPr marL="0" marR="0" lvl="0" indent="0" algn="l" rtl="0">
                        <a:spcBef>
                          <a:spcPts val="0"/>
                        </a:spcBef>
                        <a:spcAft>
                          <a:spcPts val="0"/>
                        </a:spcAft>
                        <a:buNone/>
                      </a:pPr>
                      <a:r>
                        <a:rPr lang="en" sz="2400" b="1" dirty="0">
                          <a:latin typeface="Georgia" panose="02040502050405020303" pitchFamily="18" charset="0"/>
                        </a:rPr>
                        <a:t>% of time engaged</a:t>
                      </a:r>
                      <a:endParaRPr sz="2400" b="1" dirty="0">
                        <a:latin typeface="Georgia" panose="02040502050405020303" pitchFamily="18" charset="0"/>
                      </a:endParaRPr>
                    </a:p>
                  </a:txBody>
                  <a:tcPr marL="91450" marR="91450" marT="34300" marB="34300"/>
                </a:tc>
                <a:extLst>
                  <a:ext uri="{0D108BD9-81ED-4DB2-BD59-A6C34878D82A}">
                    <a16:rowId xmlns:a16="http://schemas.microsoft.com/office/drawing/2014/main" val="10000"/>
                  </a:ext>
                </a:extLst>
              </a:tr>
              <a:tr h="665975">
                <a:tc>
                  <a:txBody>
                    <a:bodyPr/>
                    <a:lstStyle/>
                    <a:p>
                      <a:pPr marL="0" marR="0" lvl="0" indent="0" algn="l" rtl="0">
                        <a:spcBef>
                          <a:spcPts val="0"/>
                        </a:spcBef>
                        <a:spcAft>
                          <a:spcPts val="0"/>
                        </a:spcAft>
                        <a:buNone/>
                      </a:pPr>
                      <a:r>
                        <a:rPr lang="en" sz="2400" b="1">
                          <a:latin typeface="Georgia" panose="02040502050405020303" pitchFamily="18" charset="0"/>
                        </a:rPr>
                        <a:t>Starr </a:t>
                      </a:r>
                      <a:endParaRPr sz="2400" b="1">
                        <a:latin typeface="Georgia" panose="02040502050405020303" pitchFamily="18" charset="0"/>
                      </a:endParaRPr>
                    </a:p>
                  </a:txBody>
                  <a:tcPr marL="91450" marR="91450" marT="34300" marB="34300"/>
                </a:tc>
                <a:tc>
                  <a:txBody>
                    <a:bodyPr/>
                    <a:lstStyle/>
                    <a:p>
                      <a:pPr marL="0" marR="0" lvl="0" indent="0" algn="l" rtl="0">
                        <a:spcBef>
                          <a:spcPts val="0"/>
                        </a:spcBef>
                        <a:spcAft>
                          <a:spcPts val="0"/>
                        </a:spcAft>
                        <a:buNone/>
                      </a:pPr>
                      <a:r>
                        <a:rPr lang="en" sz="2400" b="1">
                          <a:latin typeface="Georgia" panose="02040502050405020303" pitchFamily="18" charset="0"/>
                        </a:rPr>
                        <a:t>25</a:t>
                      </a:r>
                      <a:endParaRPr sz="2400" b="1">
                        <a:latin typeface="Georgia" panose="02040502050405020303" pitchFamily="18" charset="0"/>
                      </a:endParaRPr>
                    </a:p>
                  </a:txBody>
                  <a:tcPr marL="91450" marR="91450" marT="34300" marB="34300"/>
                </a:tc>
                <a:tc>
                  <a:txBody>
                    <a:bodyPr/>
                    <a:lstStyle/>
                    <a:p>
                      <a:pPr marL="0" marR="0" lvl="0" indent="0" algn="l" rtl="0">
                        <a:spcBef>
                          <a:spcPts val="0"/>
                        </a:spcBef>
                        <a:spcAft>
                          <a:spcPts val="0"/>
                        </a:spcAft>
                        <a:buNone/>
                      </a:pPr>
                      <a:r>
                        <a:rPr lang="en" sz="2400" b="1">
                          <a:latin typeface="Georgia" panose="02040502050405020303" pitchFamily="18" charset="0"/>
                        </a:rPr>
                        <a:t>33</a:t>
                      </a:r>
                      <a:endParaRPr sz="2400" b="1">
                        <a:latin typeface="Georgia" panose="02040502050405020303" pitchFamily="18" charset="0"/>
                      </a:endParaRPr>
                    </a:p>
                  </a:txBody>
                  <a:tcPr marL="91450" marR="91450" marT="34300" marB="34300"/>
                </a:tc>
                <a:tc>
                  <a:txBody>
                    <a:bodyPr/>
                    <a:lstStyle/>
                    <a:p>
                      <a:pPr marL="0" marR="0" lvl="0" indent="0" algn="l" rtl="0">
                        <a:spcBef>
                          <a:spcPts val="0"/>
                        </a:spcBef>
                        <a:spcAft>
                          <a:spcPts val="0"/>
                        </a:spcAft>
                        <a:buNone/>
                      </a:pPr>
                      <a:r>
                        <a:rPr lang="en" sz="2400" b="1">
                          <a:latin typeface="Georgia" panose="02040502050405020303" pitchFamily="18" charset="0"/>
                        </a:rPr>
                        <a:t>36</a:t>
                      </a:r>
                      <a:endParaRPr sz="2400" b="1">
                        <a:latin typeface="Georgia" panose="02040502050405020303" pitchFamily="18" charset="0"/>
                      </a:endParaRPr>
                    </a:p>
                  </a:txBody>
                  <a:tcPr marL="91450" marR="91450" marT="34300" marB="34300"/>
                </a:tc>
                <a:tc>
                  <a:txBody>
                    <a:bodyPr/>
                    <a:lstStyle/>
                    <a:p>
                      <a:pPr marL="0" marR="0" lvl="0" indent="0" algn="l" rtl="0">
                        <a:spcBef>
                          <a:spcPts val="0"/>
                        </a:spcBef>
                        <a:spcAft>
                          <a:spcPts val="0"/>
                        </a:spcAft>
                        <a:buNone/>
                      </a:pPr>
                      <a:r>
                        <a:rPr lang="en" sz="2400" b="1">
                          <a:latin typeface="Georgia" panose="02040502050405020303" pitchFamily="18" charset="0"/>
                        </a:rPr>
                        <a:t>25</a:t>
                      </a:r>
                      <a:endParaRPr sz="2400" b="1">
                        <a:latin typeface="Georgia" panose="02040502050405020303" pitchFamily="18" charset="0"/>
                      </a:endParaRPr>
                    </a:p>
                  </a:txBody>
                  <a:tcPr marL="91450" marR="91450" marT="34300" marB="34300"/>
                </a:tc>
                <a:extLst>
                  <a:ext uri="{0D108BD9-81ED-4DB2-BD59-A6C34878D82A}">
                    <a16:rowId xmlns:a16="http://schemas.microsoft.com/office/drawing/2014/main" val="10001"/>
                  </a:ext>
                </a:extLst>
              </a:tr>
              <a:tr h="665975">
                <a:tc>
                  <a:txBody>
                    <a:bodyPr/>
                    <a:lstStyle/>
                    <a:p>
                      <a:pPr marL="0" marR="0" lvl="0" indent="0" algn="l" rtl="0">
                        <a:spcBef>
                          <a:spcPts val="0"/>
                        </a:spcBef>
                        <a:spcAft>
                          <a:spcPts val="0"/>
                        </a:spcAft>
                        <a:buNone/>
                      </a:pPr>
                      <a:r>
                        <a:rPr lang="en" sz="2400" b="1">
                          <a:latin typeface="Georgia" panose="02040502050405020303" pitchFamily="18" charset="0"/>
                        </a:rPr>
                        <a:t>Rosa</a:t>
                      </a:r>
                      <a:endParaRPr sz="2400" b="1">
                        <a:latin typeface="Georgia" panose="02040502050405020303" pitchFamily="18" charset="0"/>
                      </a:endParaRPr>
                    </a:p>
                  </a:txBody>
                  <a:tcPr marL="91450" marR="91450" marT="34300" marB="34300"/>
                </a:tc>
                <a:tc>
                  <a:txBody>
                    <a:bodyPr/>
                    <a:lstStyle/>
                    <a:p>
                      <a:pPr marL="0" marR="0" lvl="0" indent="0" algn="l" rtl="0">
                        <a:spcBef>
                          <a:spcPts val="0"/>
                        </a:spcBef>
                        <a:spcAft>
                          <a:spcPts val="0"/>
                        </a:spcAft>
                        <a:buNone/>
                      </a:pPr>
                      <a:r>
                        <a:rPr lang="en" sz="2400" b="1">
                          <a:latin typeface="Georgia" panose="02040502050405020303" pitchFamily="18" charset="0"/>
                        </a:rPr>
                        <a:t>48</a:t>
                      </a:r>
                      <a:endParaRPr sz="2400" b="1">
                        <a:latin typeface="Georgia" panose="02040502050405020303" pitchFamily="18" charset="0"/>
                      </a:endParaRPr>
                    </a:p>
                  </a:txBody>
                  <a:tcPr marL="91450" marR="91450" marT="34300" marB="34300"/>
                </a:tc>
                <a:tc>
                  <a:txBody>
                    <a:bodyPr/>
                    <a:lstStyle/>
                    <a:p>
                      <a:pPr marL="0" marR="0" lvl="0" indent="0" algn="l" rtl="0">
                        <a:spcBef>
                          <a:spcPts val="0"/>
                        </a:spcBef>
                        <a:spcAft>
                          <a:spcPts val="0"/>
                        </a:spcAft>
                        <a:buNone/>
                      </a:pPr>
                      <a:r>
                        <a:rPr lang="en" sz="2400" b="1" dirty="0">
                          <a:latin typeface="Georgia" panose="02040502050405020303" pitchFamily="18" charset="0"/>
                        </a:rPr>
                        <a:t>52</a:t>
                      </a:r>
                      <a:endParaRPr sz="2400" b="1" dirty="0">
                        <a:latin typeface="Georgia" panose="02040502050405020303" pitchFamily="18" charset="0"/>
                      </a:endParaRPr>
                    </a:p>
                  </a:txBody>
                  <a:tcPr marL="91450" marR="91450" marT="34300" marB="34300"/>
                </a:tc>
                <a:tc>
                  <a:txBody>
                    <a:bodyPr/>
                    <a:lstStyle/>
                    <a:p>
                      <a:pPr marL="0" marR="0" lvl="0" indent="0" algn="l" rtl="0">
                        <a:spcBef>
                          <a:spcPts val="0"/>
                        </a:spcBef>
                        <a:spcAft>
                          <a:spcPts val="0"/>
                        </a:spcAft>
                        <a:buNone/>
                      </a:pPr>
                      <a:r>
                        <a:rPr lang="en" sz="2400" b="1" dirty="0">
                          <a:latin typeface="Georgia" panose="02040502050405020303" pitchFamily="18" charset="0"/>
                        </a:rPr>
                        <a:t>56</a:t>
                      </a:r>
                      <a:endParaRPr sz="2400" b="1" dirty="0">
                        <a:latin typeface="Georgia" panose="02040502050405020303" pitchFamily="18" charset="0"/>
                      </a:endParaRPr>
                    </a:p>
                  </a:txBody>
                  <a:tcPr marL="91450" marR="91450" marT="34300" marB="34300"/>
                </a:tc>
                <a:tc>
                  <a:txBody>
                    <a:bodyPr/>
                    <a:lstStyle/>
                    <a:p>
                      <a:pPr marL="0" marR="0" lvl="0" indent="0" algn="l" rtl="0">
                        <a:spcBef>
                          <a:spcPts val="0"/>
                        </a:spcBef>
                        <a:spcAft>
                          <a:spcPts val="0"/>
                        </a:spcAft>
                        <a:buNone/>
                      </a:pPr>
                      <a:r>
                        <a:rPr lang="en" sz="2400" b="1" dirty="0">
                          <a:latin typeface="Georgia" panose="02040502050405020303" pitchFamily="18" charset="0"/>
                        </a:rPr>
                        <a:t>58</a:t>
                      </a:r>
                      <a:endParaRPr sz="2400" b="1" dirty="0">
                        <a:latin typeface="Georgia" panose="02040502050405020303" pitchFamily="18" charset="0"/>
                      </a:endParaRPr>
                    </a:p>
                  </a:txBody>
                  <a:tcPr marL="91450" marR="91450" marT="34300" marB="3430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08"/>
        <p:cNvGrpSpPr/>
        <p:nvPr/>
      </p:nvGrpSpPr>
      <p:grpSpPr>
        <a:xfrm>
          <a:off x="0" y="0"/>
          <a:ext cx="0" cy="0"/>
          <a:chOff x="0" y="0"/>
          <a:chExt cx="0" cy="0"/>
        </a:xfrm>
      </p:grpSpPr>
      <p:sp>
        <p:nvSpPr>
          <p:cNvPr id="317" name="Google Shape;317;p40"/>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400" dirty="0">
                <a:latin typeface="Georgia" panose="02040502050405020303" pitchFamily="18" charset="0"/>
                <a:cs typeface="Times New Roman" panose="02020603050405020304" pitchFamily="18" charset="0"/>
              </a:rPr>
              <a:t>Let’s Review….</a:t>
            </a:r>
            <a:endParaRPr sz="4400" dirty="0">
              <a:latin typeface="Georgia" panose="02040502050405020303" pitchFamily="18" charset="0"/>
              <a:cs typeface="Times New Roman" panose="02020603050405020304" pitchFamily="18" charset="0"/>
            </a:endParaRPr>
          </a:p>
        </p:txBody>
      </p:sp>
      <p:sp>
        <p:nvSpPr>
          <p:cNvPr id="316" name="Google Shape;316;p40"/>
          <p:cNvSpPr txBox="1"/>
          <p:nvPr/>
        </p:nvSpPr>
        <p:spPr>
          <a:xfrm>
            <a:off x="438806" y="1525313"/>
            <a:ext cx="4648200" cy="265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Verdana"/>
              <a:buNone/>
            </a:pPr>
            <a:r>
              <a:rPr lang="en" sz="2800" b="0" i="0" u="none" strike="noStrike" cap="none" dirty="0">
                <a:solidFill>
                  <a:schemeClr val="dk1"/>
                </a:solidFill>
                <a:latin typeface="Georgia" panose="02040502050405020303" pitchFamily="18" charset="0"/>
                <a:ea typeface="Verdana"/>
                <a:cs typeface="Times New Roman" panose="02020603050405020304" pitchFamily="18" charset="0"/>
                <a:sym typeface="Verdana"/>
              </a:rPr>
              <a:t>From assessment summaries, determine children’s needs that fall across three tiers.</a:t>
            </a:r>
            <a:endParaRPr dirty="0">
              <a:latin typeface="Georgia" panose="02040502050405020303" pitchFamily="18" charset="0"/>
              <a:cs typeface="Times New Roman" panose="02020603050405020304" pitchFamily="18" charset="0"/>
            </a:endParaRPr>
          </a:p>
          <a:p>
            <a:pPr marL="0" marR="0" lvl="0" indent="0" algn="ctr" rtl="0">
              <a:lnSpc>
                <a:spcPct val="100000"/>
              </a:lnSpc>
              <a:spcBef>
                <a:spcPts val="1400"/>
              </a:spcBef>
              <a:spcAft>
                <a:spcPts val="0"/>
              </a:spcAft>
              <a:buClr>
                <a:srgbClr val="000000"/>
              </a:buClr>
              <a:buSzPts val="2800"/>
              <a:buFont typeface="Arial"/>
              <a:buNone/>
            </a:pPr>
            <a:endParaRPr sz="2800" b="0" i="0" u="none" strike="noStrike" cap="none" dirty="0">
              <a:solidFill>
                <a:schemeClr val="dk1"/>
              </a:solidFill>
              <a:latin typeface="Georgia" panose="02040502050405020303" pitchFamily="18" charset="0"/>
              <a:ea typeface="Verdana"/>
              <a:cs typeface="Times New Roman" panose="02020603050405020304" pitchFamily="18" charset="0"/>
              <a:sym typeface="Verdana"/>
            </a:endParaRPr>
          </a:p>
          <a:p>
            <a:pPr marL="0" marR="0" lvl="0" indent="0" algn="ctr" rtl="0">
              <a:lnSpc>
                <a:spcPct val="100000"/>
              </a:lnSpc>
              <a:spcBef>
                <a:spcPts val="1400"/>
              </a:spcBef>
              <a:spcAft>
                <a:spcPts val="0"/>
              </a:spcAft>
              <a:buClr>
                <a:schemeClr val="dk1"/>
              </a:buClr>
              <a:buSzPts val="700"/>
              <a:buFont typeface="Verdana"/>
              <a:buNone/>
            </a:pPr>
            <a:r>
              <a:rPr lang="en" sz="2800" b="0" i="0" u="none" strike="noStrike" cap="none" dirty="0">
                <a:solidFill>
                  <a:schemeClr val="dk1"/>
                </a:solidFill>
                <a:latin typeface="Georgia" panose="02040502050405020303" pitchFamily="18" charset="0"/>
                <a:ea typeface="Verdana"/>
                <a:cs typeface="Times New Roman" panose="02020603050405020304" pitchFamily="18" charset="0"/>
                <a:sym typeface="Verdana"/>
              </a:rPr>
              <a:t>WHO needs to learn WHAT?</a:t>
            </a:r>
            <a:endParaRPr dirty="0">
              <a:latin typeface="Georgia" panose="02040502050405020303" pitchFamily="18" charset="0"/>
              <a:cs typeface="Times New Roman" panose="02020603050405020304" pitchFamily="18" charset="0"/>
            </a:endParaRPr>
          </a:p>
        </p:txBody>
      </p:sp>
      <p:pic>
        <p:nvPicPr>
          <p:cNvPr id="4" name="Picture 3" descr="Pyramid model: Common needs as foundation, Targeted needs next, and Prioritized needs at the top"/>
          <p:cNvPicPr>
            <a:picLocks noChangeAspect="1"/>
          </p:cNvPicPr>
          <p:nvPr/>
        </p:nvPicPr>
        <p:blipFill>
          <a:blip r:embed="rId3"/>
          <a:stretch>
            <a:fillRect/>
          </a:stretch>
        </p:blipFill>
        <p:spPr>
          <a:xfrm>
            <a:off x="4927646" y="900333"/>
            <a:ext cx="3689536" cy="308082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628650" y="273845"/>
            <a:ext cx="7886700" cy="411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800"/>
              <a:buFont typeface="Helvetica Neue"/>
              <a:buNone/>
            </a:pPr>
            <a:r>
              <a:rPr lang="en" sz="3600" i="0" u="none" strike="noStrike" cap="none" dirty="0">
                <a:solidFill>
                  <a:schemeClr val="tx1"/>
                </a:solidFill>
                <a:latin typeface="Georgia" panose="02040502050405020303" pitchFamily="18" charset="0"/>
                <a:ea typeface="Times New Roman"/>
                <a:cs typeface="Times New Roman"/>
                <a:sym typeface="Times New Roman"/>
              </a:rPr>
              <a:t>Sort and Prioritize</a:t>
            </a:r>
            <a:endParaRPr sz="3600" dirty="0">
              <a:solidFill>
                <a:schemeClr val="tx1"/>
              </a:solidFill>
              <a:latin typeface="Georgia" panose="02040502050405020303" pitchFamily="18" charset="0"/>
              <a:ea typeface="Times New Roman"/>
              <a:cs typeface="Times New Roman"/>
              <a:sym typeface="Times New Roman"/>
            </a:endParaRPr>
          </a:p>
        </p:txBody>
      </p:sp>
      <p:sp>
        <p:nvSpPr>
          <p:cNvPr id="324" name="Google Shape;324;p41"/>
          <p:cNvSpPr txBox="1">
            <a:spLocks noGrp="1"/>
          </p:cNvSpPr>
          <p:nvPr>
            <p:ph type="body" idx="1"/>
          </p:nvPr>
        </p:nvSpPr>
        <p:spPr>
          <a:xfrm>
            <a:off x="628650" y="829200"/>
            <a:ext cx="7677000" cy="329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404040"/>
              </a:buClr>
              <a:buSzPts val="2800"/>
              <a:buFont typeface="Times New Roman"/>
              <a:buChar char="•"/>
            </a:pPr>
            <a:r>
              <a:rPr lang="en" sz="2800" i="0" u="none" strike="noStrike" cap="none" dirty="0">
                <a:solidFill>
                  <a:schemeClr val="tx1"/>
                </a:solidFill>
                <a:latin typeface="Georgia" panose="02040502050405020303" pitchFamily="18" charset="0"/>
                <a:ea typeface="Times New Roman"/>
                <a:cs typeface="Times New Roman"/>
                <a:sym typeface="Times New Roman"/>
              </a:rPr>
              <a:t>What skills can be addressed through development, play, maturation, and exposure/experience?  </a:t>
            </a:r>
            <a:endParaRPr dirty="0">
              <a:solidFill>
                <a:schemeClr val="tx1"/>
              </a:solidFill>
              <a:latin typeface="Georgia" panose="02040502050405020303" pitchFamily="18" charset="0"/>
              <a:ea typeface="Times New Roman"/>
              <a:cs typeface="Times New Roman"/>
              <a:sym typeface="Times New Roman"/>
            </a:endParaRPr>
          </a:p>
          <a:p>
            <a:pPr marL="0" marR="0" lvl="0" indent="0" algn="l" rtl="0">
              <a:lnSpc>
                <a:spcPct val="90000"/>
              </a:lnSpc>
              <a:spcBef>
                <a:spcPts val="560"/>
              </a:spcBef>
              <a:spcAft>
                <a:spcPts val="0"/>
              </a:spcAft>
              <a:buClr>
                <a:srgbClr val="404040"/>
              </a:buClr>
              <a:buSzPts val="700"/>
              <a:buFont typeface="Arial"/>
              <a:buNone/>
            </a:pPr>
            <a:r>
              <a:rPr lang="en" sz="2800" b="1" i="1" u="none" strike="noStrike" cap="none" dirty="0">
                <a:solidFill>
                  <a:schemeClr val="tx1"/>
                </a:solidFill>
                <a:latin typeface="Georgia" panose="02040502050405020303" pitchFamily="18" charset="0"/>
                <a:ea typeface="Times New Roman"/>
                <a:cs typeface="Times New Roman"/>
                <a:sym typeface="Times New Roman"/>
              </a:rPr>
              <a:t>  </a:t>
            </a:r>
            <a:endParaRPr sz="2800" b="1" i="1" u="none" strike="noStrike" cap="none" dirty="0" smtClean="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560"/>
              </a:spcBef>
              <a:spcAft>
                <a:spcPts val="0"/>
              </a:spcAft>
              <a:buClr>
                <a:srgbClr val="404040"/>
              </a:buClr>
              <a:buSzPts val="2800"/>
              <a:buFont typeface="Times New Roman"/>
              <a:buChar char="•"/>
            </a:pPr>
            <a:r>
              <a:rPr lang="en" sz="2800" i="0" u="none" strike="noStrike" cap="none" dirty="0" smtClean="0">
                <a:solidFill>
                  <a:schemeClr val="tx1"/>
                </a:solidFill>
                <a:latin typeface="Georgia" panose="02040502050405020303" pitchFamily="18" charset="0"/>
                <a:ea typeface="Times New Roman"/>
                <a:cs typeface="Times New Roman"/>
                <a:sym typeface="Times New Roman"/>
              </a:rPr>
              <a:t>What skills are emerging, need practice and repetition? </a:t>
            </a:r>
            <a:endParaRPr sz="2800" i="0" u="none" strike="noStrike" cap="none" dirty="0" smtClean="0">
              <a:solidFill>
                <a:schemeClr val="tx1"/>
              </a:solidFill>
              <a:latin typeface="Georgia" panose="02040502050405020303" pitchFamily="18" charset="0"/>
              <a:ea typeface="Times New Roman"/>
              <a:cs typeface="Times New Roman"/>
              <a:sym typeface="Times New Roman"/>
            </a:endParaRPr>
          </a:p>
          <a:p>
            <a:pPr marL="0" marR="0" lvl="0" indent="0" algn="l" rtl="0">
              <a:lnSpc>
                <a:spcPct val="90000"/>
              </a:lnSpc>
              <a:spcBef>
                <a:spcPts val="560"/>
              </a:spcBef>
              <a:spcAft>
                <a:spcPts val="0"/>
              </a:spcAft>
              <a:buClr>
                <a:srgbClr val="404040"/>
              </a:buClr>
              <a:buSzPts val="2800"/>
              <a:buNone/>
            </a:pPr>
            <a:r>
              <a:rPr lang="en" sz="2800" dirty="0" smtClean="0">
                <a:solidFill>
                  <a:schemeClr val="tx1"/>
                </a:solidFill>
                <a:latin typeface="Georgia" panose="02040502050405020303" pitchFamily="18" charset="0"/>
                <a:ea typeface="Times New Roman"/>
                <a:cs typeface="Times New Roman"/>
                <a:sym typeface="Times New Roman"/>
              </a:rPr>
              <a:t>   </a:t>
            </a:r>
            <a:endParaRPr sz="2800" b="1" i="0" u="none" strike="noStrike" cap="none" dirty="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560"/>
              </a:spcBef>
              <a:spcAft>
                <a:spcPts val="0"/>
              </a:spcAft>
              <a:buClr>
                <a:srgbClr val="404040"/>
              </a:buClr>
              <a:buSzPts val="2800"/>
              <a:buFont typeface="Times New Roman"/>
              <a:buChar char="•"/>
            </a:pPr>
            <a:r>
              <a:rPr lang="en" sz="2800" i="0" u="none" strike="noStrike" cap="none" dirty="0">
                <a:solidFill>
                  <a:schemeClr val="tx1"/>
                </a:solidFill>
                <a:latin typeface="Georgia" panose="02040502050405020303" pitchFamily="18" charset="0"/>
                <a:ea typeface="Times New Roman"/>
                <a:cs typeface="Times New Roman"/>
                <a:sym typeface="Times New Roman"/>
              </a:rPr>
              <a:t>What skills and concepts are unlikely to emerge without intensive instruction?  </a:t>
            </a:r>
            <a:endParaRPr dirty="0">
              <a:solidFill>
                <a:schemeClr val="tx1"/>
              </a:solidFill>
              <a:latin typeface="Georgia" panose="02040502050405020303" pitchFamily="18" charset="0"/>
              <a:ea typeface="Times New Roman"/>
              <a:cs typeface="Times New Roman"/>
              <a:sym typeface="Times New Roman"/>
            </a:endParaRPr>
          </a:p>
          <a:p>
            <a:pPr marL="0" marR="0" lvl="0" indent="0" algn="l" rtl="0">
              <a:lnSpc>
                <a:spcPct val="90000"/>
              </a:lnSpc>
              <a:spcBef>
                <a:spcPts val="560"/>
              </a:spcBef>
              <a:spcAft>
                <a:spcPts val="0"/>
              </a:spcAft>
              <a:buClr>
                <a:srgbClr val="404040"/>
              </a:buClr>
              <a:buSzPts val="700"/>
              <a:buFont typeface="Arial"/>
              <a:buNone/>
            </a:pPr>
            <a:r>
              <a:rPr lang="en" sz="2800" b="1" i="1" u="none" strike="noStrike" cap="none" dirty="0">
                <a:solidFill>
                  <a:srgbClr val="404040"/>
                </a:solidFill>
                <a:latin typeface="Georgia" panose="02040502050405020303" pitchFamily="18" charset="0"/>
                <a:ea typeface="Times New Roman"/>
                <a:cs typeface="Times New Roman"/>
                <a:sym typeface="Times New Roman"/>
              </a:rPr>
              <a:t>  </a:t>
            </a:r>
            <a:endParaRPr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481561" y="194262"/>
            <a:ext cx="7886700" cy="587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800"/>
              <a:buFont typeface="Helvetica Neue"/>
              <a:buNone/>
            </a:pPr>
            <a:r>
              <a:rPr lang="en" sz="4400" i="0" u="none" strike="noStrike" cap="none" dirty="0">
                <a:solidFill>
                  <a:schemeClr val="tx1"/>
                </a:solidFill>
                <a:latin typeface="Georgia" panose="02040502050405020303" pitchFamily="18" charset="0"/>
                <a:ea typeface="Times New Roman"/>
                <a:cs typeface="Times New Roman"/>
                <a:sym typeface="Times New Roman"/>
              </a:rPr>
              <a:t>Tier 1 Needs</a:t>
            </a:r>
            <a:endParaRPr sz="4400" dirty="0">
              <a:solidFill>
                <a:schemeClr val="tx1"/>
              </a:solidFill>
              <a:latin typeface="Georgia" panose="02040502050405020303" pitchFamily="18" charset="0"/>
              <a:ea typeface="Times New Roman"/>
              <a:cs typeface="Times New Roman"/>
              <a:sym typeface="Times New Roman"/>
            </a:endParaRPr>
          </a:p>
        </p:txBody>
      </p:sp>
      <p:sp>
        <p:nvSpPr>
          <p:cNvPr id="331" name="Google Shape;331;p42"/>
          <p:cNvSpPr txBox="1">
            <a:spLocks noGrp="1"/>
          </p:cNvSpPr>
          <p:nvPr>
            <p:ph type="body" idx="1"/>
          </p:nvPr>
        </p:nvSpPr>
        <p:spPr>
          <a:xfrm>
            <a:off x="152400" y="971550"/>
            <a:ext cx="5261024" cy="366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600"/>
              <a:buFont typeface="Arial"/>
              <a:buNone/>
            </a:pPr>
            <a:r>
              <a:rPr lang="en" sz="3000" i="0" u="none" strike="noStrike" cap="none" dirty="0">
                <a:solidFill>
                  <a:schemeClr val="tx1"/>
                </a:solidFill>
                <a:latin typeface="Georgia" panose="02040502050405020303" pitchFamily="18" charset="0"/>
                <a:ea typeface="Times New Roman"/>
                <a:cs typeface="Times New Roman"/>
                <a:sym typeface="Times New Roman"/>
              </a:rPr>
              <a:t>What common concepts and skills are covered/taught/addressed?</a:t>
            </a:r>
            <a:endParaRPr sz="3000" dirty="0">
              <a:solidFill>
                <a:schemeClr val="tx1"/>
              </a:solidFill>
              <a:latin typeface="Georgia" panose="02040502050405020303" pitchFamily="18" charset="0"/>
              <a:ea typeface="Times New Roman"/>
              <a:cs typeface="Times New Roman"/>
              <a:sym typeface="Times New Roman"/>
            </a:endParaRPr>
          </a:p>
          <a:p>
            <a:pPr marL="742950" marR="0" lvl="1" indent="-323850" algn="l" rtl="0">
              <a:lnSpc>
                <a:spcPct val="90000"/>
              </a:lnSpc>
              <a:spcBef>
                <a:spcPts val="480"/>
              </a:spcBef>
              <a:spcAft>
                <a:spcPts val="0"/>
              </a:spcAft>
              <a:buClr>
                <a:srgbClr val="404040"/>
              </a:buClr>
              <a:buSzPts val="3000"/>
              <a:buFont typeface="Times New Roman"/>
              <a:buChar char="–"/>
            </a:pPr>
            <a:r>
              <a:rPr lang="en" sz="3000" i="0" u="none" strike="noStrike" cap="none" dirty="0">
                <a:solidFill>
                  <a:schemeClr val="tx1"/>
                </a:solidFill>
                <a:latin typeface="Georgia" panose="02040502050405020303" pitchFamily="18" charset="0"/>
                <a:ea typeface="Times New Roman"/>
                <a:cs typeface="Times New Roman"/>
                <a:sym typeface="Times New Roman"/>
              </a:rPr>
              <a:t>State standards</a:t>
            </a:r>
            <a:endParaRPr sz="3000" i="0" u="none" strike="noStrike" cap="none" dirty="0">
              <a:solidFill>
                <a:schemeClr val="tx1"/>
              </a:solidFill>
              <a:latin typeface="Georgia" panose="02040502050405020303" pitchFamily="18" charset="0"/>
              <a:ea typeface="Times New Roman"/>
              <a:cs typeface="Times New Roman"/>
              <a:sym typeface="Times New Roman"/>
            </a:endParaRPr>
          </a:p>
          <a:p>
            <a:pPr marL="742950" marR="0" lvl="1" indent="-323850" algn="l" rtl="0">
              <a:lnSpc>
                <a:spcPct val="90000"/>
              </a:lnSpc>
              <a:spcBef>
                <a:spcPts val="480"/>
              </a:spcBef>
              <a:spcAft>
                <a:spcPts val="0"/>
              </a:spcAft>
              <a:buClr>
                <a:srgbClr val="404040"/>
              </a:buClr>
              <a:buSzPts val="3000"/>
              <a:buFont typeface="Times New Roman"/>
              <a:buChar char="–"/>
            </a:pPr>
            <a:r>
              <a:rPr lang="en" sz="3000" i="0" u="none" strike="noStrike" cap="none" dirty="0">
                <a:solidFill>
                  <a:schemeClr val="tx1"/>
                </a:solidFill>
                <a:latin typeface="Georgia" panose="02040502050405020303" pitchFamily="18" charset="0"/>
                <a:ea typeface="Times New Roman"/>
                <a:cs typeface="Times New Roman"/>
                <a:sym typeface="Times New Roman"/>
              </a:rPr>
              <a:t>Federal outcomes</a:t>
            </a:r>
            <a:endParaRPr sz="3000" dirty="0">
              <a:solidFill>
                <a:schemeClr val="tx1"/>
              </a:solidFill>
              <a:latin typeface="Georgia" panose="02040502050405020303" pitchFamily="18" charset="0"/>
              <a:ea typeface="Times New Roman"/>
              <a:cs typeface="Times New Roman"/>
              <a:sym typeface="Times New Roman"/>
            </a:endParaRPr>
          </a:p>
          <a:p>
            <a:pPr marL="742950" marR="0" lvl="1" indent="-323850" algn="l" rtl="0">
              <a:lnSpc>
                <a:spcPct val="90000"/>
              </a:lnSpc>
              <a:spcBef>
                <a:spcPts val="480"/>
              </a:spcBef>
              <a:spcAft>
                <a:spcPts val="0"/>
              </a:spcAft>
              <a:buClr>
                <a:srgbClr val="404040"/>
              </a:buClr>
              <a:buSzPts val="3000"/>
              <a:buFont typeface="Times New Roman"/>
              <a:buChar char="–"/>
            </a:pPr>
            <a:r>
              <a:rPr lang="en" sz="3000" i="0" u="none" strike="noStrike" cap="none" dirty="0">
                <a:solidFill>
                  <a:schemeClr val="tx1"/>
                </a:solidFill>
                <a:latin typeface="Georgia" panose="02040502050405020303" pitchFamily="18" charset="0"/>
                <a:ea typeface="Times New Roman"/>
                <a:cs typeface="Times New Roman"/>
                <a:sym typeface="Times New Roman"/>
              </a:rPr>
              <a:t>Adopted curriculum objectives</a:t>
            </a:r>
            <a:endParaRPr sz="3000" dirty="0">
              <a:solidFill>
                <a:schemeClr val="tx1"/>
              </a:solidFill>
              <a:latin typeface="Georgia" panose="02040502050405020303" pitchFamily="18" charset="0"/>
              <a:ea typeface="Times New Roman"/>
              <a:cs typeface="Times New Roman"/>
              <a:sym typeface="Times New Roman"/>
            </a:endParaRPr>
          </a:p>
          <a:p>
            <a:pPr marL="742950" marR="0" lvl="1" indent="-323850" algn="l" rtl="0">
              <a:lnSpc>
                <a:spcPct val="90000"/>
              </a:lnSpc>
              <a:spcBef>
                <a:spcPts val="480"/>
              </a:spcBef>
              <a:spcAft>
                <a:spcPts val="0"/>
              </a:spcAft>
              <a:buClr>
                <a:srgbClr val="404040"/>
              </a:buClr>
              <a:buSzPts val="3000"/>
              <a:buFont typeface="Times New Roman"/>
              <a:buChar char="–"/>
            </a:pPr>
            <a:r>
              <a:rPr lang="en" sz="3000" i="0" u="none" strike="noStrike" cap="none" dirty="0">
                <a:solidFill>
                  <a:schemeClr val="tx1"/>
                </a:solidFill>
                <a:latin typeface="Georgia" panose="02040502050405020303" pitchFamily="18" charset="0"/>
                <a:ea typeface="Times New Roman"/>
                <a:cs typeface="Times New Roman"/>
                <a:sym typeface="Times New Roman"/>
              </a:rPr>
              <a:t>Items from assessment</a:t>
            </a:r>
            <a:endParaRPr sz="3000" dirty="0">
              <a:solidFill>
                <a:schemeClr val="tx1"/>
              </a:solidFill>
              <a:latin typeface="Georgia" panose="02040502050405020303" pitchFamily="18" charset="0"/>
              <a:ea typeface="Times New Roman"/>
              <a:cs typeface="Times New Roman"/>
              <a:sym typeface="Times New Roman"/>
            </a:endParaRPr>
          </a:p>
        </p:txBody>
      </p:sp>
      <p:pic>
        <p:nvPicPr>
          <p:cNvPr id="13" name="Picture 12" descr="Pyramid Model with arrow pointing to Common Needs "/>
          <p:cNvPicPr>
            <a:picLocks noChangeAspect="1"/>
          </p:cNvPicPr>
          <p:nvPr/>
        </p:nvPicPr>
        <p:blipFill>
          <a:blip r:embed="rId3"/>
          <a:stretch>
            <a:fillRect/>
          </a:stretch>
        </p:blipFill>
        <p:spPr>
          <a:xfrm>
            <a:off x="4927646" y="900333"/>
            <a:ext cx="3689536" cy="3080824"/>
          </a:xfrm>
          <a:prstGeom prst="rect">
            <a:avLst/>
          </a:prstGeom>
        </p:spPr>
      </p:pic>
      <p:cxnSp>
        <p:nvCxnSpPr>
          <p:cNvPr id="339" name="Google Shape;339;p42" descr="Pyramid Model with arrow pointing to Common Needs "/>
          <p:cNvCxnSpPr/>
          <p:nvPr/>
        </p:nvCxnSpPr>
        <p:spPr>
          <a:xfrm>
            <a:off x="4137878" y="2567354"/>
            <a:ext cx="1579535" cy="948805"/>
          </a:xfrm>
          <a:prstGeom prst="straightConnector1">
            <a:avLst/>
          </a:prstGeom>
          <a:noFill/>
          <a:ln w="57150" cap="flat" cmpd="sng">
            <a:solidFill>
              <a:schemeClr val="dk1"/>
            </a:solidFill>
            <a:prstDash val="solid"/>
            <a:round/>
            <a:headEnd type="none" w="sm" len="sm"/>
            <a:tailEnd type="stealth" w="lg" len="lg"/>
          </a:ln>
          <a:effectLst>
            <a:outerShdw blurRad="39999" dist="20000" dir="5400000" rotWithShape="0">
              <a:srgbClr val="000000">
                <a:alpha val="37250"/>
              </a:srgbClr>
            </a:outerShdw>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44"/>
        <p:cNvGrpSpPr/>
        <p:nvPr/>
      </p:nvGrpSpPr>
      <p:grpSpPr>
        <a:xfrm>
          <a:off x="0" y="0"/>
          <a:ext cx="0" cy="0"/>
          <a:chOff x="0" y="0"/>
          <a:chExt cx="0" cy="0"/>
        </a:xfrm>
      </p:grpSpPr>
      <p:grpSp>
        <p:nvGrpSpPr>
          <p:cNvPr id="4" name="Group 3" descr="Pyramid Model with arrow pointing to Targeted Needs"/>
          <p:cNvGrpSpPr/>
          <p:nvPr/>
        </p:nvGrpSpPr>
        <p:grpSpPr>
          <a:xfrm>
            <a:off x="5152729" y="1083213"/>
            <a:ext cx="3689536" cy="3080824"/>
            <a:chOff x="5152729" y="1083213"/>
            <a:chExt cx="3689536" cy="3080824"/>
          </a:xfrm>
        </p:grpSpPr>
        <p:pic>
          <p:nvPicPr>
            <p:cNvPr id="13" name="Picture 12" descr="Pyramid Model with arrow pointing to Common Needs "/>
            <p:cNvPicPr>
              <a:picLocks noChangeAspect="1"/>
            </p:cNvPicPr>
            <p:nvPr/>
          </p:nvPicPr>
          <p:blipFill>
            <a:blip r:embed="rId3"/>
            <a:stretch>
              <a:fillRect/>
            </a:stretch>
          </p:blipFill>
          <p:spPr>
            <a:xfrm>
              <a:off x="5152729" y="1083213"/>
              <a:ext cx="3689536" cy="3080824"/>
            </a:xfrm>
            <a:prstGeom prst="rect">
              <a:avLst/>
            </a:prstGeom>
          </p:spPr>
        </p:pic>
        <p:cxnSp>
          <p:nvCxnSpPr>
            <p:cNvPr id="354" name="Google Shape;354;p43"/>
            <p:cNvCxnSpPr/>
            <p:nvPr/>
          </p:nvCxnSpPr>
          <p:spPr>
            <a:xfrm flipH="1">
              <a:off x="7811908" y="2208628"/>
              <a:ext cx="1030357" cy="765722"/>
            </a:xfrm>
            <a:prstGeom prst="straightConnector1">
              <a:avLst/>
            </a:prstGeom>
            <a:noFill/>
            <a:ln w="57150" cap="flat" cmpd="sng">
              <a:solidFill>
                <a:schemeClr val="dk1"/>
              </a:solidFill>
              <a:prstDash val="solid"/>
              <a:round/>
              <a:headEnd type="none" w="sm" len="sm"/>
              <a:tailEnd type="stealth" w="lg" len="lg"/>
            </a:ln>
            <a:effectLst>
              <a:outerShdw blurRad="39999" dist="20000" dir="5400000" rotWithShape="0">
                <a:srgbClr val="000000">
                  <a:alpha val="37250"/>
                </a:srgbClr>
              </a:outerShdw>
            </a:effectLst>
          </p:spPr>
        </p:cxnSp>
      </p:grpSp>
      <p:sp>
        <p:nvSpPr>
          <p:cNvPr id="345" name="Google Shape;345;p43"/>
          <p:cNvSpPr txBox="1">
            <a:spLocks noGrp="1"/>
          </p:cNvSpPr>
          <p:nvPr>
            <p:ph type="title"/>
          </p:nvPr>
        </p:nvSpPr>
        <p:spPr>
          <a:xfrm>
            <a:off x="388276" y="114300"/>
            <a:ext cx="82296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800"/>
              <a:buFont typeface="Helvetica Neue"/>
              <a:buNone/>
            </a:pPr>
            <a:r>
              <a:rPr lang="en" sz="4400" i="0" u="none" strike="noStrike" cap="none" dirty="0">
                <a:solidFill>
                  <a:schemeClr val="tx1"/>
                </a:solidFill>
                <a:latin typeface="Georgia" panose="02040502050405020303" pitchFamily="18" charset="0"/>
                <a:ea typeface="Times New Roman"/>
                <a:cs typeface="Times New Roman"/>
                <a:sym typeface="Times New Roman"/>
              </a:rPr>
              <a:t>Tier 2 Needs</a:t>
            </a:r>
            <a:endParaRPr sz="4400" dirty="0">
              <a:solidFill>
                <a:schemeClr val="tx1"/>
              </a:solidFill>
              <a:latin typeface="Georgia" panose="02040502050405020303" pitchFamily="18" charset="0"/>
              <a:ea typeface="Times New Roman"/>
              <a:cs typeface="Times New Roman"/>
              <a:sym typeface="Times New Roman"/>
            </a:endParaRPr>
          </a:p>
        </p:txBody>
      </p:sp>
      <p:sp>
        <p:nvSpPr>
          <p:cNvPr id="346" name="Google Shape;346;p43"/>
          <p:cNvSpPr txBox="1">
            <a:spLocks noGrp="1"/>
          </p:cNvSpPr>
          <p:nvPr>
            <p:ph type="body" idx="1"/>
          </p:nvPr>
        </p:nvSpPr>
        <p:spPr>
          <a:xfrm>
            <a:off x="304800" y="971550"/>
            <a:ext cx="5715000" cy="4005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600"/>
              <a:buFont typeface="Arial"/>
              <a:buNone/>
            </a:pPr>
            <a:r>
              <a:rPr lang="en" sz="3000" i="0" u="none" strike="noStrike" cap="none" dirty="0">
                <a:solidFill>
                  <a:schemeClr val="tx1"/>
                </a:solidFill>
                <a:latin typeface="Georgia" panose="02040502050405020303" pitchFamily="18" charset="0"/>
                <a:ea typeface="Times New Roman"/>
                <a:cs typeface="Times New Roman"/>
                <a:sym typeface="Times New Roman"/>
              </a:rPr>
              <a:t>What related skill/concept is needed?</a:t>
            </a:r>
            <a:endParaRPr sz="3000" dirty="0">
              <a:solidFill>
                <a:schemeClr val="tx1"/>
              </a:solidFill>
              <a:latin typeface="Georgia" panose="02040502050405020303" pitchFamily="18" charset="0"/>
              <a:ea typeface="Times New Roman"/>
              <a:cs typeface="Times New Roman"/>
              <a:sym typeface="Times New Roman"/>
            </a:endParaRPr>
          </a:p>
          <a:p>
            <a:pPr marL="742950" marR="0" lvl="1" indent="-323850" algn="l" rtl="0">
              <a:lnSpc>
                <a:spcPct val="90000"/>
              </a:lnSpc>
              <a:spcBef>
                <a:spcPts val="480"/>
              </a:spcBef>
              <a:spcAft>
                <a:spcPts val="0"/>
              </a:spcAft>
              <a:buClr>
                <a:srgbClr val="404040"/>
              </a:buClr>
              <a:buSzPts val="3000"/>
              <a:buFont typeface="Times New Roman"/>
              <a:buChar char="–"/>
            </a:pPr>
            <a:r>
              <a:rPr lang="en" sz="3000" i="0" u="none" strike="noStrike" cap="none" dirty="0">
                <a:solidFill>
                  <a:schemeClr val="tx1"/>
                </a:solidFill>
                <a:latin typeface="Georgia" panose="02040502050405020303" pitchFamily="18" charset="0"/>
                <a:ea typeface="Times New Roman"/>
                <a:cs typeface="Times New Roman"/>
                <a:sym typeface="Times New Roman"/>
              </a:rPr>
              <a:t>Most often emerging skills (stalled but not missing)</a:t>
            </a:r>
            <a:endParaRPr sz="3000" dirty="0">
              <a:solidFill>
                <a:schemeClr val="tx1"/>
              </a:solidFill>
              <a:latin typeface="Georgia" panose="02040502050405020303" pitchFamily="18" charset="0"/>
              <a:ea typeface="Times New Roman"/>
              <a:cs typeface="Times New Roman"/>
              <a:sym typeface="Times New Roman"/>
            </a:endParaRPr>
          </a:p>
          <a:p>
            <a:pPr marL="742950" marR="0" lvl="1" indent="-323850" algn="l" rtl="0">
              <a:lnSpc>
                <a:spcPct val="90000"/>
              </a:lnSpc>
              <a:spcBef>
                <a:spcPts val="480"/>
              </a:spcBef>
              <a:spcAft>
                <a:spcPts val="0"/>
              </a:spcAft>
              <a:buClr>
                <a:srgbClr val="404040"/>
              </a:buClr>
              <a:buSzPts val="3000"/>
              <a:buFont typeface="Times New Roman"/>
              <a:buChar char="–"/>
            </a:pPr>
            <a:r>
              <a:rPr lang="en" sz="3000" i="0" u="none" strike="noStrike" cap="none" dirty="0">
                <a:solidFill>
                  <a:schemeClr val="tx1"/>
                </a:solidFill>
                <a:latin typeface="Georgia" panose="02040502050405020303" pitchFamily="18" charset="0"/>
                <a:ea typeface="Times New Roman"/>
                <a:cs typeface="Times New Roman"/>
                <a:sym typeface="Times New Roman"/>
              </a:rPr>
              <a:t>Concurrent skills/concepts</a:t>
            </a:r>
            <a:endParaRPr sz="3000" dirty="0">
              <a:solidFill>
                <a:schemeClr val="tx1"/>
              </a:solidFill>
              <a:latin typeface="Georgia" panose="02040502050405020303" pitchFamily="18" charset="0"/>
              <a:ea typeface="Times New Roman"/>
              <a:cs typeface="Times New Roman"/>
              <a:sym typeface="Times New Roman"/>
            </a:endParaRPr>
          </a:p>
          <a:p>
            <a:pPr marL="0" marR="0" lvl="0" indent="0" algn="l" rtl="0">
              <a:lnSpc>
                <a:spcPct val="90000"/>
              </a:lnSpc>
              <a:spcBef>
                <a:spcPts val="480"/>
              </a:spcBef>
              <a:spcAft>
                <a:spcPts val="0"/>
              </a:spcAft>
              <a:buClr>
                <a:srgbClr val="404040"/>
              </a:buClr>
              <a:buSzPts val="600"/>
              <a:buFont typeface="Arial"/>
              <a:buNone/>
            </a:pPr>
            <a:r>
              <a:rPr lang="en" sz="3000" i="0" u="none" strike="noStrike" cap="none" dirty="0">
                <a:solidFill>
                  <a:schemeClr val="tx1"/>
                </a:solidFill>
                <a:latin typeface="Georgia" panose="02040502050405020303" pitchFamily="18" charset="0"/>
                <a:ea typeface="Times New Roman"/>
                <a:cs typeface="Times New Roman"/>
                <a:sym typeface="Times New Roman"/>
              </a:rPr>
              <a:t>Components or portions of the larger skill that are missing</a:t>
            </a:r>
            <a:endParaRPr sz="3000" dirty="0">
              <a:solidFill>
                <a:schemeClr val="tx1"/>
              </a:solidFill>
              <a:latin typeface="Georgia" panose="02040502050405020303" pitchFamily="18" charset="0"/>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59"/>
        <p:cNvGrpSpPr/>
        <p:nvPr/>
      </p:nvGrpSpPr>
      <p:grpSpPr>
        <a:xfrm>
          <a:off x="0" y="0"/>
          <a:ext cx="0" cy="0"/>
          <a:chOff x="0" y="0"/>
          <a:chExt cx="0" cy="0"/>
        </a:xfrm>
      </p:grpSpPr>
      <p:grpSp>
        <p:nvGrpSpPr>
          <p:cNvPr id="4" name="Group 3" descr="Pyramid Model with arrow pointing to Prioritized Needs"/>
          <p:cNvGrpSpPr/>
          <p:nvPr/>
        </p:nvGrpSpPr>
        <p:grpSpPr>
          <a:xfrm>
            <a:off x="5149664" y="790329"/>
            <a:ext cx="3689536" cy="3122155"/>
            <a:chOff x="5149664" y="790329"/>
            <a:chExt cx="3689536" cy="3122155"/>
          </a:xfrm>
        </p:grpSpPr>
        <p:pic>
          <p:nvPicPr>
            <p:cNvPr id="14" name="Picture 13" descr="Pyramid Model with arrow pointing to Common Needs "/>
            <p:cNvPicPr>
              <a:picLocks noChangeAspect="1"/>
            </p:cNvPicPr>
            <p:nvPr/>
          </p:nvPicPr>
          <p:blipFill>
            <a:blip r:embed="rId3"/>
            <a:stretch>
              <a:fillRect/>
            </a:stretch>
          </p:blipFill>
          <p:spPr>
            <a:xfrm>
              <a:off x="5149664" y="831660"/>
              <a:ext cx="3689536" cy="3080824"/>
            </a:xfrm>
            <a:prstGeom prst="rect">
              <a:avLst/>
            </a:prstGeom>
          </p:spPr>
        </p:pic>
        <p:cxnSp>
          <p:nvCxnSpPr>
            <p:cNvPr id="369" name="Google Shape;369;p44"/>
            <p:cNvCxnSpPr/>
            <p:nvPr/>
          </p:nvCxnSpPr>
          <p:spPr>
            <a:xfrm flipH="1">
              <a:off x="7780251" y="790329"/>
              <a:ext cx="871380" cy="1046766"/>
            </a:xfrm>
            <a:prstGeom prst="straightConnector1">
              <a:avLst/>
            </a:prstGeom>
            <a:noFill/>
            <a:ln w="57150" cap="flat" cmpd="sng">
              <a:solidFill>
                <a:schemeClr val="dk1"/>
              </a:solidFill>
              <a:prstDash val="solid"/>
              <a:round/>
              <a:headEnd type="none" w="sm" len="sm"/>
              <a:tailEnd type="stealth" w="lg" len="lg"/>
            </a:ln>
            <a:effectLst>
              <a:outerShdw blurRad="39999" dist="20000" dir="5400000" rotWithShape="0">
                <a:srgbClr val="000000">
                  <a:alpha val="37250"/>
                </a:srgbClr>
              </a:outerShdw>
            </a:effectLst>
          </p:spPr>
        </p:cxnSp>
      </p:grpSp>
      <p:sp>
        <p:nvSpPr>
          <p:cNvPr id="360" name="Google Shape;360;p44"/>
          <p:cNvSpPr txBox="1">
            <a:spLocks noGrp="1"/>
          </p:cNvSpPr>
          <p:nvPr>
            <p:ph type="title"/>
          </p:nvPr>
        </p:nvSpPr>
        <p:spPr>
          <a:xfrm>
            <a:off x="609600" y="155989"/>
            <a:ext cx="8229600" cy="465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800"/>
              <a:buFont typeface="Helvetica Neue"/>
              <a:buNone/>
            </a:pPr>
            <a:r>
              <a:rPr lang="en" sz="4400" i="0" u="none" strike="noStrike" cap="none" dirty="0">
                <a:solidFill>
                  <a:schemeClr val="tx1"/>
                </a:solidFill>
                <a:latin typeface="Georgia" panose="02040502050405020303" pitchFamily="18" charset="0"/>
                <a:ea typeface="Times New Roman"/>
                <a:cs typeface="Times New Roman"/>
                <a:sym typeface="Times New Roman"/>
              </a:rPr>
              <a:t>Tier 3 Needs</a:t>
            </a:r>
            <a:endParaRPr sz="4400" dirty="0">
              <a:solidFill>
                <a:schemeClr val="tx1"/>
              </a:solidFill>
              <a:latin typeface="Georgia" panose="02040502050405020303" pitchFamily="18" charset="0"/>
              <a:ea typeface="Times New Roman"/>
              <a:cs typeface="Times New Roman"/>
              <a:sym typeface="Times New Roman"/>
            </a:endParaRPr>
          </a:p>
        </p:txBody>
      </p:sp>
      <p:sp>
        <p:nvSpPr>
          <p:cNvPr id="361" name="Google Shape;361;p44"/>
          <p:cNvSpPr txBox="1">
            <a:spLocks noGrp="1"/>
          </p:cNvSpPr>
          <p:nvPr>
            <p:ph type="body" idx="1"/>
          </p:nvPr>
        </p:nvSpPr>
        <p:spPr>
          <a:xfrm>
            <a:off x="202294" y="880500"/>
            <a:ext cx="558388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600"/>
              <a:buFont typeface="Arial"/>
              <a:buNone/>
            </a:pPr>
            <a:r>
              <a:rPr lang="en" sz="2400" i="0" u="none" strike="noStrike" cap="none" dirty="0">
                <a:solidFill>
                  <a:schemeClr val="tx1"/>
                </a:solidFill>
                <a:latin typeface="Georgia" panose="02040502050405020303" pitchFamily="18" charset="0"/>
                <a:ea typeface="Times New Roman"/>
                <a:cs typeface="Times New Roman"/>
                <a:sym typeface="Times New Roman"/>
              </a:rPr>
              <a:t>Concepts and skills that are keeping the child from ACCESSING, participating, and making progress in the general curriculum and daily activities. </a:t>
            </a:r>
            <a:endParaRPr sz="2400" dirty="0">
              <a:solidFill>
                <a:schemeClr val="tx1"/>
              </a:solidFill>
              <a:latin typeface="Georgia" panose="02040502050405020303" pitchFamily="18" charset="0"/>
              <a:ea typeface="Times New Roman"/>
              <a:cs typeface="Times New Roman"/>
              <a:sym typeface="Times New Roman"/>
            </a:endParaRPr>
          </a:p>
          <a:p>
            <a:pPr marL="0" marR="0" lvl="0" indent="0" algn="l" rtl="0">
              <a:lnSpc>
                <a:spcPct val="90000"/>
              </a:lnSpc>
              <a:spcBef>
                <a:spcPts val="480"/>
              </a:spcBef>
              <a:spcAft>
                <a:spcPts val="0"/>
              </a:spcAft>
              <a:buClr>
                <a:srgbClr val="404040"/>
              </a:buClr>
              <a:buSzPts val="600"/>
              <a:buFont typeface="Arial"/>
              <a:buNone/>
            </a:pPr>
            <a:r>
              <a:rPr lang="en" sz="2400" i="0" u="none" strike="noStrike" cap="none" dirty="0">
                <a:solidFill>
                  <a:schemeClr val="tx1"/>
                </a:solidFill>
                <a:latin typeface="Georgia" panose="02040502050405020303" pitchFamily="18" charset="0"/>
                <a:ea typeface="Times New Roman"/>
                <a:cs typeface="Times New Roman"/>
                <a:sym typeface="Times New Roman"/>
              </a:rPr>
              <a:t>Examples: </a:t>
            </a:r>
            <a:endParaRPr lang="en" sz="2400" dirty="0">
              <a:solidFill>
                <a:schemeClr val="tx1"/>
              </a:solidFill>
              <a:latin typeface="Georgia" panose="02040502050405020303" pitchFamily="18" charset="0"/>
              <a:ea typeface="Times New Roman"/>
              <a:cs typeface="Times New Roman"/>
              <a:sym typeface="Times New Roman"/>
            </a:endParaRPr>
          </a:p>
          <a:p>
            <a:pPr marL="0" indent="0">
              <a:spcBef>
                <a:spcPts val="480"/>
              </a:spcBef>
              <a:buClr>
                <a:srgbClr val="404040"/>
              </a:buClr>
              <a:buSzPts val="600"/>
              <a:buNone/>
            </a:pPr>
            <a:r>
              <a:rPr lang="en" sz="2400" i="0" u="none" strike="noStrike" cap="none" dirty="0">
                <a:solidFill>
                  <a:schemeClr val="tx1"/>
                </a:solidFill>
                <a:latin typeface="Georgia" panose="02040502050405020303" pitchFamily="18" charset="0"/>
                <a:ea typeface="Times New Roman"/>
                <a:cs typeface="Times New Roman"/>
                <a:sym typeface="Times New Roman"/>
              </a:rPr>
              <a:t>-</a:t>
            </a:r>
            <a:r>
              <a:rPr lang="en" sz="2400" i="0" u="none" strike="noStrike" cap="none" dirty="0" smtClean="0">
                <a:solidFill>
                  <a:schemeClr val="tx1"/>
                </a:solidFill>
                <a:latin typeface="Georgia" panose="02040502050405020303" pitchFamily="18" charset="0"/>
                <a:ea typeface="Times New Roman"/>
                <a:cs typeface="Times New Roman"/>
                <a:sym typeface="Times New Roman"/>
              </a:rPr>
              <a:t>Barriers </a:t>
            </a:r>
            <a:r>
              <a:rPr lang="en" sz="2400" i="0" u="none" strike="noStrike" cap="none" dirty="0">
                <a:solidFill>
                  <a:schemeClr val="tx1"/>
                </a:solidFill>
                <a:latin typeface="Georgia" panose="02040502050405020303" pitchFamily="18" charset="0"/>
                <a:ea typeface="Times New Roman"/>
                <a:cs typeface="Times New Roman"/>
                <a:sym typeface="Times New Roman"/>
              </a:rPr>
              <a:t>or underlying issues or concerns (challenging behavior, quality of movement, another </a:t>
            </a:r>
            <a:r>
              <a:rPr lang="en" sz="2400" i="0" u="none" strike="noStrike" cap="none" dirty="0" smtClean="0">
                <a:solidFill>
                  <a:schemeClr val="tx1"/>
                </a:solidFill>
                <a:latin typeface="Georgia" panose="02040502050405020303" pitchFamily="18" charset="0"/>
                <a:ea typeface="Times New Roman"/>
                <a:cs typeface="Times New Roman"/>
                <a:sym typeface="Times New Roman"/>
              </a:rPr>
              <a:t>language)</a:t>
            </a:r>
            <a:endParaRPr lang="en" sz="2400" dirty="0">
              <a:solidFill>
                <a:schemeClr val="tx1"/>
              </a:solidFill>
              <a:latin typeface="Georgia" panose="02040502050405020303" pitchFamily="18" charset="0"/>
              <a:ea typeface="Times New Roman"/>
              <a:cs typeface="Times New Roman"/>
              <a:sym typeface="Times New Roman"/>
            </a:endParaRPr>
          </a:p>
          <a:p>
            <a:pPr marL="0" indent="0">
              <a:spcBef>
                <a:spcPts val="480"/>
              </a:spcBef>
              <a:buClr>
                <a:srgbClr val="404040"/>
              </a:buClr>
              <a:buSzPts val="600"/>
              <a:buNone/>
            </a:pPr>
            <a:r>
              <a:rPr lang="en" sz="2400" i="0" u="none" strike="noStrike" cap="none" dirty="0">
                <a:solidFill>
                  <a:schemeClr val="tx1"/>
                </a:solidFill>
                <a:latin typeface="Georgia" panose="02040502050405020303" pitchFamily="18" charset="0"/>
                <a:ea typeface="Times New Roman"/>
                <a:cs typeface="Times New Roman"/>
                <a:sym typeface="Times New Roman"/>
              </a:rPr>
              <a:t>-</a:t>
            </a:r>
            <a:r>
              <a:rPr lang="en" sz="2400" i="0" u="none" strike="noStrike" cap="none" dirty="0" smtClean="0">
                <a:solidFill>
                  <a:schemeClr val="tx1"/>
                </a:solidFill>
                <a:latin typeface="Georgia" panose="02040502050405020303" pitchFamily="18" charset="0"/>
                <a:ea typeface="Times New Roman"/>
                <a:cs typeface="Times New Roman"/>
                <a:sym typeface="Times New Roman"/>
              </a:rPr>
              <a:t>Foundational </a:t>
            </a:r>
            <a:r>
              <a:rPr lang="en" sz="2400" i="0" u="none" strike="noStrike" cap="none" dirty="0">
                <a:solidFill>
                  <a:schemeClr val="tx1"/>
                </a:solidFill>
                <a:latin typeface="Georgia" panose="02040502050405020303" pitchFamily="18" charset="0"/>
                <a:ea typeface="Times New Roman"/>
                <a:cs typeface="Times New Roman"/>
                <a:sym typeface="Times New Roman"/>
              </a:rPr>
              <a:t>or prerequisites (joint attention, imitation, vocalization, functional use </a:t>
            </a:r>
            <a:r>
              <a:rPr lang="en" sz="2400" i="0" u="none" strike="noStrike" cap="none" dirty="0" smtClean="0">
                <a:solidFill>
                  <a:schemeClr val="tx1"/>
                </a:solidFill>
                <a:latin typeface="Georgia" panose="02040502050405020303" pitchFamily="18" charset="0"/>
                <a:ea typeface="Times New Roman"/>
                <a:cs typeface="Times New Roman"/>
                <a:sym typeface="Times New Roman"/>
              </a:rPr>
              <a:t>of </a:t>
            </a:r>
            <a:r>
              <a:rPr lang="en" sz="2400" i="0" u="none" strike="noStrike" cap="none" dirty="0">
                <a:solidFill>
                  <a:schemeClr val="tx1"/>
                </a:solidFill>
                <a:latin typeface="Georgia" panose="02040502050405020303" pitchFamily="18" charset="0"/>
                <a:ea typeface="Times New Roman"/>
                <a:cs typeface="Times New Roman"/>
                <a:sym typeface="Times New Roman"/>
              </a:rPr>
              <a:t>objects)</a:t>
            </a:r>
            <a:endParaRPr sz="2400" dirty="0">
              <a:solidFill>
                <a:schemeClr val="tx1"/>
              </a:solidFill>
              <a:latin typeface="Georgia" panose="02040502050405020303" pitchFamily="18" charset="0"/>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73"/>
        <p:cNvGrpSpPr/>
        <p:nvPr/>
      </p:nvGrpSpPr>
      <p:grpSpPr>
        <a:xfrm>
          <a:off x="0" y="0"/>
          <a:ext cx="0" cy="0"/>
          <a:chOff x="0" y="0"/>
          <a:chExt cx="0" cy="0"/>
        </a:xfrm>
      </p:grpSpPr>
      <p:sp>
        <p:nvSpPr>
          <p:cNvPr id="374" name="Google Shape;374;p45"/>
          <p:cNvSpPr txBox="1">
            <a:spLocks noGrp="1"/>
          </p:cNvSpPr>
          <p:nvPr>
            <p:ph type="title"/>
          </p:nvPr>
        </p:nvSpPr>
        <p:spPr>
          <a:xfrm>
            <a:off x="168812" y="127497"/>
            <a:ext cx="8346538" cy="994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800"/>
              <a:buFont typeface="Helvetica Neue"/>
              <a:buNone/>
            </a:pPr>
            <a:r>
              <a:rPr lang="en" sz="3600" i="0" u="none" strike="noStrike" cap="none" dirty="0">
                <a:solidFill>
                  <a:schemeClr val="dk1"/>
                </a:solidFill>
                <a:latin typeface="Georgia" panose="02040502050405020303" pitchFamily="18" charset="0"/>
                <a:ea typeface="Times New Roman"/>
                <a:cs typeface="Times New Roman"/>
                <a:sym typeface="Times New Roman"/>
              </a:rPr>
              <a:t>Identify Tier 1, Tier 2 and Tier 3 </a:t>
            </a:r>
            <a:endParaRPr sz="3600" i="0" u="none" strike="noStrike" cap="none" dirty="0">
              <a:solidFill>
                <a:schemeClr val="dk1"/>
              </a:solidFill>
              <a:latin typeface="Georgia" panose="02040502050405020303" pitchFamily="18" charset="0"/>
              <a:ea typeface="Times New Roman"/>
              <a:cs typeface="Times New Roman"/>
              <a:sym typeface="Times New Roman"/>
            </a:endParaRPr>
          </a:p>
        </p:txBody>
      </p:sp>
      <p:sp>
        <p:nvSpPr>
          <p:cNvPr id="375" name="Google Shape;375;p45"/>
          <p:cNvSpPr/>
          <p:nvPr/>
        </p:nvSpPr>
        <p:spPr>
          <a:xfrm>
            <a:off x="168812" y="655151"/>
            <a:ext cx="6271573" cy="2623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2000"/>
              <a:buFont typeface="Arial"/>
              <a:buNone/>
            </a:pPr>
            <a:r>
              <a:rPr lang="en" sz="2400" b="1" i="1" u="none" strike="noStrike" cap="none" dirty="0">
                <a:solidFill>
                  <a:srgbClr val="404040"/>
                </a:solidFill>
                <a:latin typeface="Georgia" panose="02040502050405020303" pitchFamily="18" charset="0"/>
                <a:ea typeface="Times New Roman"/>
                <a:cs typeface="Times New Roman"/>
                <a:sym typeface="Times New Roman"/>
              </a:rPr>
              <a:t>Engaging in Cooperative Activities</a:t>
            </a:r>
            <a:endParaRPr sz="2400" b="1" i="0" u="none" strike="noStrike" cap="none" dirty="0">
              <a:solidFill>
                <a:srgbClr val="000000"/>
              </a:solidFill>
              <a:latin typeface="Georgia" panose="02040502050405020303" pitchFamily="18" charset="0"/>
              <a:ea typeface="Times New Roman"/>
              <a:cs typeface="Times New Roman"/>
              <a:sym typeface="Times New Roman"/>
            </a:endParaRPr>
          </a:p>
        </p:txBody>
      </p:sp>
      <p:pic>
        <p:nvPicPr>
          <p:cNvPr id="2" name="Picture 1" descr="Data table about three students abilities in engaging in cooperative activities in terms of percentage of AEPS items achieved, percentage of AEPS items emerging, and percentage of AEPS items not yet demonstrated. &#10;Starr received 70%, 20% and 10%&#10;Jamel received 80%, 10% and 10%&#10;Jamie received 40% 20%, and 40%"/>
          <p:cNvPicPr>
            <a:picLocks noChangeAspect="1"/>
          </p:cNvPicPr>
          <p:nvPr/>
        </p:nvPicPr>
        <p:blipFill>
          <a:blip r:embed="rId3"/>
          <a:stretch>
            <a:fillRect/>
          </a:stretch>
        </p:blipFill>
        <p:spPr>
          <a:xfrm>
            <a:off x="312107" y="1054517"/>
            <a:ext cx="7498080" cy="1704975"/>
          </a:xfrm>
          <a:prstGeom prst="rect">
            <a:avLst/>
          </a:prstGeom>
        </p:spPr>
      </p:pic>
      <p:sp>
        <p:nvSpPr>
          <p:cNvPr id="376" name="Google Shape;376;p45"/>
          <p:cNvSpPr/>
          <p:nvPr/>
        </p:nvSpPr>
        <p:spPr>
          <a:xfrm>
            <a:off x="312106" y="2856499"/>
            <a:ext cx="2671027" cy="399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2000"/>
              <a:buFont typeface="Arial"/>
              <a:buNone/>
            </a:pPr>
            <a:r>
              <a:rPr lang="en" sz="2400" b="1" i="1" u="none" strike="noStrike" cap="none" dirty="0">
                <a:solidFill>
                  <a:srgbClr val="404040"/>
                </a:solidFill>
                <a:latin typeface="Georgia" panose="02040502050405020303" pitchFamily="18" charset="0"/>
                <a:ea typeface="Times New Roman"/>
                <a:cs typeface="Times New Roman"/>
                <a:sym typeface="Times New Roman"/>
              </a:rPr>
              <a:t>Vocabulary</a:t>
            </a:r>
            <a:r>
              <a:rPr lang="en" sz="2000" i="1" u="none" strike="noStrike" cap="none" dirty="0">
                <a:solidFill>
                  <a:srgbClr val="404040"/>
                </a:solidFill>
                <a:latin typeface="Georgia" panose="02040502050405020303" pitchFamily="18" charset="0"/>
                <a:ea typeface="Times New Roman"/>
                <a:cs typeface="Times New Roman"/>
                <a:sym typeface="Times New Roman"/>
              </a:rPr>
              <a:t> </a:t>
            </a:r>
            <a:endParaRPr sz="2000" i="0" u="none" strike="noStrike" cap="none" dirty="0">
              <a:solidFill>
                <a:srgbClr val="000000"/>
              </a:solidFill>
              <a:latin typeface="Georgia" panose="02040502050405020303" pitchFamily="18" charset="0"/>
              <a:ea typeface="Times New Roman"/>
              <a:cs typeface="Times New Roman"/>
              <a:sym typeface="Times New Roman"/>
            </a:endParaRPr>
          </a:p>
        </p:txBody>
      </p:sp>
      <p:pic>
        <p:nvPicPr>
          <p:cNvPr id="3" name="Picture 2" descr="Data table about three students abilities in vocabulary in terms of percentage of AEPS items achieved, percentage of AEPS items emerging, and percentage of AEPS items not yet demonstrated. &#10;Starr received 40%, 30% and 30%&#10;Jamel received 80%, 10% and 10%&#10;Jamie received 70% 20%, and 10%"/>
          <p:cNvPicPr>
            <a:picLocks noChangeAspect="1"/>
          </p:cNvPicPr>
          <p:nvPr/>
        </p:nvPicPr>
        <p:blipFill>
          <a:blip r:embed="rId4"/>
          <a:stretch>
            <a:fillRect/>
          </a:stretch>
        </p:blipFill>
        <p:spPr>
          <a:xfrm>
            <a:off x="312107" y="3305188"/>
            <a:ext cx="7498080" cy="16859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84"/>
        <p:cNvGrpSpPr/>
        <p:nvPr/>
      </p:nvGrpSpPr>
      <p:grpSpPr>
        <a:xfrm>
          <a:off x="0" y="0"/>
          <a:ext cx="0" cy="0"/>
          <a:chOff x="0" y="0"/>
          <a:chExt cx="0" cy="0"/>
        </a:xfrm>
      </p:grpSpPr>
      <p:sp>
        <p:nvSpPr>
          <p:cNvPr id="385" name="Google Shape;385;p46"/>
          <p:cNvSpPr txBox="1">
            <a:spLocks noGrp="1"/>
          </p:cNvSpPr>
          <p:nvPr>
            <p:ph type="title"/>
          </p:nvPr>
        </p:nvSpPr>
        <p:spPr>
          <a:xfrm>
            <a:off x="311699" y="135536"/>
            <a:ext cx="8520600" cy="572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800"/>
              <a:buFont typeface="Helvetica Neue"/>
              <a:buNone/>
            </a:pPr>
            <a:r>
              <a:rPr lang="en" sz="4400" i="0" u="none" strike="noStrike" cap="none" dirty="0">
                <a:solidFill>
                  <a:schemeClr val="dk1"/>
                </a:solidFill>
                <a:latin typeface="Georgia" panose="02040502050405020303" pitchFamily="18" charset="0"/>
                <a:ea typeface="Times New Roman"/>
                <a:cs typeface="Times New Roman"/>
                <a:sym typeface="Times New Roman"/>
              </a:rPr>
              <a:t>Other Considerations</a:t>
            </a:r>
            <a:endParaRPr sz="4400" i="0" u="none" strike="noStrike" cap="none" dirty="0">
              <a:solidFill>
                <a:schemeClr val="dk1"/>
              </a:solidFill>
              <a:latin typeface="Georgia" panose="02040502050405020303" pitchFamily="18" charset="0"/>
              <a:ea typeface="Times New Roman"/>
              <a:cs typeface="Times New Roman"/>
              <a:sym typeface="Times New Roman"/>
            </a:endParaRPr>
          </a:p>
        </p:txBody>
      </p:sp>
      <p:sp>
        <p:nvSpPr>
          <p:cNvPr id="386" name="Google Shape;386;p46"/>
          <p:cNvSpPr txBox="1">
            <a:spLocks noGrp="1"/>
          </p:cNvSpPr>
          <p:nvPr>
            <p:ph type="body" idx="1"/>
          </p:nvPr>
        </p:nvSpPr>
        <p:spPr>
          <a:xfrm>
            <a:off x="311700" y="829994"/>
            <a:ext cx="4851142" cy="431350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Times New Roman"/>
              <a:buChar char="•"/>
            </a:pPr>
            <a:r>
              <a:rPr lang="en" sz="2400" i="0" u="none" strike="noStrike" cap="none" dirty="0">
                <a:solidFill>
                  <a:schemeClr val="dk1"/>
                </a:solidFill>
                <a:latin typeface="Georgia" panose="02040502050405020303" pitchFamily="18" charset="0"/>
                <a:ea typeface="Times New Roman"/>
                <a:cs typeface="Times New Roman"/>
                <a:sym typeface="Times New Roman"/>
              </a:rPr>
              <a:t>Family</a:t>
            </a:r>
            <a:endParaRPr sz="2400" dirty="0">
              <a:latin typeface="Georgia" panose="02040502050405020303" pitchFamily="18" charset="0"/>
              <a:ea typeface="Times New Roman"/>
              <a:cs typeface="Times New Roman"/>
              <a:sym typeface="Times New Roman"/>
            </a:endParaRPr>
          </a:p>
          <a:p>
            <a:pPr marL="742950" marR="0" lvl="1" indent="-285750" algn="l" rtl="0">
              <a:lnSpc>
                <a:spcPct val="90000"/>
              </a:lnSpc>
              <a:spcBef>
                <a:spcPts val="480"/>
              </a:spcBef>
              <a:spcAft>
                <a:spcPts val="0"/>
              </a:spcAft>
              <a:buClr>
                <a:schemeClr val="dk1"/>
              </a:buClr>
              <a:buSzPts val="2400"/>
              <a:buFont typeface="Times New Roman"/>
              <a:buChar char="–"/>
            </a:pPr>
            <a:r>
              <a:rPr lang="en" sz="2400" i="0" u="none" strike="noStrike" cap="none" dirty="0">
                <a:solidFill>
                  <a:schemeClr val="dk1"/>
                </a:solidFill>
                <a:latin typeface="Georgia" panose="02040502050405020303" pitchFamily="18" charset="0"/>
                <a:ea typeface="Times New Roman"/>
                <a:cs typeface="Times New Roman"/>
                <a:sym typeface="Times New Roman"/>
              </a:rPr>
              <a:t>Goals prioritized by the family</a:t>
            </a:r>
            <a:endParaRPr sz="2400" dirty="0">
              <a:latin typeface="Georgia" panose="02040502050405020303" pitchFamily="18" charset="0"/>
              <a:ea typeface="Times New Roman"/>
              <a:cs typeface="Times New Roman"/>
              <a:sym typeface="Times New Roman"/>
            </a:endParaRPr>
          </a:p>
          <a:p>
            <a:pPr marL="342900" marR="0" lvl="0" indent="-342900" algn="l" rtl="0">
              <a:lnSpc>
                <a:spcPct val="90000"/>
              </a:lnSpc>
              <a:spcBef>
                <a:spcPts val="480"/>
              </a:spcBef>
              <a:spcAft>
                <a:spcPts val="0"/>
              </a:spcAft>
              <a:buClr>
                <a:schemeClr val="dk1"/>
              </a:buClr>
              <a:buSzPts val="2400"/>
              <a:buFont typeface="Times New Roman"/>
              <a:buChar char="•"/>
            </a:pPr>
            <a:r>
              <a:rPr lang="en" sz="2400" i="0" u="none" strike="noStrike" cap="none" dirty="0">
                <a:solidFill>
                  <a:schemeClr val="dk1"/>
                </a:solidFill>
                <a:latin typeface="Georgia" panose="02040502050405020303" pitchFamily="18" charset="0"/>
                <a:ea typeface="Times New Roman"/>
                <a:cs typeface="Times New Roman"/>
                <a:sym typeface="Times New Roman"/>
              </a:rPr>
              <a:t>Transition </a:t>
            </a:r>
            <a:endParaRPr sz="2400" dirty="0">
              <a:latin typeface="Georgia" panose="02040502050405020303" pitchFamily="18" charset="0"/>
              <a:ea typeface="Times New Roman"/>
              <a:cs typeface="Times New Roman"/>
              <a:sym typeface="Times New Roman"/>
            </a:endParaRPr>
          </a:p>
          <a:p>
            <a:pPr marL="742950" marR="0" lvl="1" indent="-285750" algn="l" rtl="0">
              <a:lnSpc>
                <a:spcPct val="90000"/>
              </a:lnSpc>
              <a:spcBef>
                <a:spcPts val="480"/>
              </a:spcBef>
              <a:spcAft>
                <a:spcPts val="0"/>
              </a:spcAft>
              <a:buClr>
                <a:schemeClr val="dk1"/>
              </a:buClr>
              <a:buSzPts val="2400"/>
              <a:buFont typeface="Times New Roman"/>
              <a:buChar char="–"/>
            </a:pPr>
            <a:r>
              <a:rPr lang="en" sz="2400" i="0" u="none" strike="noStrike" cap="none" dirty="0">
                <a:solidFill>
                  <a:schemeClr val="dk1"/>
                </a:solidFill>
                <a:latin typeface="Georgia" panose="02040502050405020303" pitchFamily="18" charset="0"/>
                <a:ea typeface="Times New Roman"/>
                <a:cs typeface="Times New Roman"/>
                <a:sym typeface="Times New Roman"/>
              </a:rPr>
              <a:t>Is child nearing an important transition (e.g., into kindergarten) and what skills are needed there?</a:t>
            </a:r>
            <a:endParaRPr sz="2400" dirty="0">
              <a:latin typeface="Georgia" panose="02040502050405020303" pitchFamily="18" charset="0"/>
              <a:ea typeface="Times New Roman"/>
              <a:cs typeface="Times New Roman"/>
              <a:sym typeface="Times New Roman"/>
            </a:endParaRPr>
          </a:p>
          <a:p>
            <a:pPr marL="342900" marR="0" lvl="0" indent="-342900" algn="l" rtl="0">
              <a:lnSpc>
                <a:spcPct val="90000"/>
              </a:lnSpc>
              <a:spcBef>
                <a:spcPts val="480"/>
              </a:spcBef>
              <a:spcAft>
                <a:spcPts val="0"/>
              </a:spcAft>
              <a:buClr>
                <a:schemeClr val="dk1"/>
              </a:buClr>
              <a:buSzPts val="2400"/>
              <a:buFont typeface="Times New Roman"/>
              <a:buChar char="•"/>
            </a:pPr>
            <a:r>
              <a:rPr lang="en" sz="2400" i="0" u="none" strike="noStrike" cap="none" dirty="0">
                <a:solidFill>
                  <a:schemeClr val="dk1"/>
                </a:solidFill>
                <a:latin typeface="Georgia" panose="02040502050405020303" pitchFamily="18" charset="0"/>
                <a:ea typeface="Times New Roman"/>
                <a:cs typeface="Times New Roman"/>
                <a:sym typeface="Times New Roman"/>
              </a:rPr>
              <a:t>Participation </a:t>
            </a:r>
            <a:endParaRPr sz="2400" dirty="0">
              <a:latin typeface="Georgia" panose="02040502050405020303" pitchFamily="18" charset="0"/>
              <a:ea typeface="Times New Roman"/>
              <a:cs typeface="Times New Roman"/>
              <a:sym typeface="Times New Roman"/>
            </a:endParaRPr>
          </a:p>
          <a:p>
            <a:pPr marL="742950" marR="0" lvl="1" indent="-285750" algn="l" rtl="0">
              <a:lnSpc>
                <a:spcPct val="90000"/>
              </a:lnSpc>
              <a:spcBef>
                <a:spcPts val="480"/>
              </a:spcBef>
              <a:spcAft>
                <a:spcPts val="0"/>
              </a:spcAft>
              <a:buClr>
                <a:schemeClr val="dk1"/>
              </a:buClr>
              <a:buSzPts val="2400"/>
              <a:buFont typeface="Times New Roman"/>
              <a:buChar char="–"/>
            </a:pPr>
            <a:r>
              <a:rPr lang="en" sz="2400" i="0" u="none" strike="noStrike" cap="none" dirty="0">
                <a:solidFill>
                  <a:schemeClr val="dk1"/>
                </a:solidFill>
                <a:latin typeface="Georgia" panose="02040502050405020303" pitchFamily="18" charset="0"/>
                <a:ea typeface="Times New Roman"/>
                <a:cs typeface="Times New Roman"/>
                <a:sym typeface="Times New Roman"/>
              </a:rPr>
              <a:t>Can the student fully participate in the activity</a:t>
            </a:r>
            <a:r>
              <a:rPr lang="en" sz="2400" i="0" u="none" strike="noStrike" cap="none" dirty="0" smtClean="0">
                <a:solidFill>
                  <a:schemeClr val="dk1"/>
                </a:solidFill>
                <a:latin typeface="Georgia" panose="02040502050405020303" pitchFamily="18" charset="0"/>
                <a:ea typeface="Times New Roman"/>
                <a:cs typeface="Times New Roman"/>
                <a:sym typeface="Times New Roman"/>
              </a:rPr>
              <a:t>?</a:t>
            </a:r>
            <a:endParaRPr sz="2400" dirty="0">
              <a:latin typeface="Georgia" panose="02040502050405020303" pitchFamily="18" charset="0"/>
              <a:ea typeface="Times New Roman"/>
              <a:cs typeface="Times New Roman"/>
              <a:sym typeface="Times New Roman"/>
            </a:endParaRPr>
          </a:p>
        </p:txBody>
      </p:sp>
      <p:sp>
        <p:nvSpPr>
          <p:cNvPr id="2" name="Text Placeholder 1"/>
          <p:cNvSpPr>
            <a:spLocks noGrp="1"/>
          </p:cNvSpPr>
          <p:nvPr>
            <p:ph type="body" idx="2"/>
          </p:nvPr>
        </p:nvSpPr>
        <p:spPr>
          <a:xfrm>
            <a:off x="4979964" y="829994"/>
            <a:ext cx="3852336" cy="3738881"/>
          </a:xfrm>
        </p:spPr>
        <p:txBody>
          <a:bodyPr/>
          <a:lstStyle/>
          <a:p>
            <a:pPr marL="342900" lvl="0" indent="-342900">
              <a:lnSpc>
                <a:spcPct val="90000"/>
              </a:lnSpc>
              <a:spcBef>
                <a:spcPts val="480"/>
              </a:spcBef>
              <a:buClr>
                <a:schemeClr val="dk1"/>
              </a:buClr>
              <a:buSzPts val="2400"/>
              <a:buFont typeface="Times New Roman"/>
              <a:buChar char="•"/>
            </a:pPr>
            <a:r>
              <a:rPr lang="en-US" sz="2400" dirty="0" smtClean="0">
                <a:solidFill>
                  <a:schemeClr val="dk1"/>
                </a:solidFill>
                <a:latin typeface="Georgia" panose="02040502050405020303" pitchFamily="18" charset="0"/>
                <a:ea typeface="Times New Roman"/>
                <a:cs typeface="Times New Roman"/>
                <a:sym typeface="Times New Roman"/>
              </a:rPr>
              <a:t>Engagement </a:t>
            </a:r>
            <a:endParaRPr lang="en-US" sz="2400" dirty="0">
              <a:latin typeface="Georgia" panose="02040502050405020303" pitchFamily="18" charset="0"/>
              <a:ea typeface="Times New Roman"/>
              <a:cs typeface="Times New Roman"/>
              <a:sym typeface="Times New Roman"/>
            </a:endParaRPr>
          </a:p>
          <a:p>
            <a:pPr marL="742950" lvl="1" indent="-285750">
              <a:lnSpc>
                <a:spcPct val="90000"/>
              </a:lnSpc>
              <a:spcBef>
                <a:spcPts val="480"/>
              </a:spcBef>
              <a:buClr>
                <a:schemeClr val="dk1"/>
              </a:buClr>
              <a:buSzPts val="2400"/>
              <a:buFont typeface="Times New Roman"/>
              <a:buChar char="–"/>
            </a:pPr>
            <a:r>
              <a:rPr lang="en-US" sz="2400" dirty="0">
                <a:solidFill>
                  <a:schemeClr val="dk1"/>
                </a:solidFill>
                <a:latin typeface="Georgia" panose="02040502050405020303" pitchFamily="18" charset="0"/>
                <a:ea typeface="Times New Roman"/>
                <a:cs typeface="Times New Roman"/>
                <a:sym typeface="Times New Roman"/>
              </a:rPr>
              <a:t>Is the child engaged in learning?</a:t>
            </a:r>
            <a:endParaRPr lang="en-US" sz="2400" dirty="0">
              <a:latin typeface="Georgia" panose="02040502050405020303" pitchFamily="18" charset="0"/>
              <a:ea typeface="Times New Roman"/>
              <a:cs typeface="Times New Roman"/>
              <a:sym typeface="Times New Roman"/>
            </a:endParaRPr>
          </a:p>
          <a:p>
            <a:pPr marL="342900" lvl="0" indent="-342900">
              <a:lnSpc>
                <a:spcPct val="90000"/>
              </a:lnSpc>
              <a:spcBef>
                <a:spcPts val="480"/>
              </a:spcBef>
              <a:buClr>
                <a:schemeClr val="dk1"/>
              </a:buClr>
              <a:buSzPts val="2400"/>
              <a:buFont typeface="Times New Roman"/>
              <a:buChar char="•"/>
            </a:pPr>
            <a:r>
              <a:rPr lang="en-US" sz="2400" dirty="0">
                <a:solidFill>
                  <a:schemeClr val="dk1"/>
                </a:solidFill>
                <a:latin typeface="Georgia" panose="02040502050405020303" pitchFamily="18" charset="0"/>
                <a:ea typeface="Times New Roman"/>
                <a:cs typeface="Times New Roman"/>
                <a:sym typeface="Times New Roman"/>
              </a:rPr>
              <a:t>Interfering Behavior</a:t>
            </a:r>
            <a:endParaRPr lang="en-US" sz="2400" dirty="0">
              <a:latin typeface="Georgia" panose="02040502050405020303" pitchFamily="18" charset="0"/>
              <a:ea typeface="Times New Roman"/>
              <a:cs typeface="Times New Roman"/>
              <a:sym typeface="Times New Roman"/>
            </a:endParaRPr>
          </a:p>
          <a:p>
            <a:pPr marL="742950" lvl="1" indent="-285750">
              <a:lnSpc>
                <a:spcPct val="90000"/>
              </a:lnSpc>
              <a:spcBef>
                <a:spcPts val="480"/>
              </a:spcBef>
              <a:buClr>
                <a:schemeClr val="dk1"/>
              </a:buClr>
              <a:buSzPts val="2400"/>
              <a:buFont typeface="Times New Roman"/>
              <a:buChar char="–"/>
            </a:pPr>
            <a:r>
              <a:rPr lang="en-US" sz="2400" dirty="0">
                <a:solidFill>
                  <a:schemeClr val="dk1"/>
                </a:solidFill>
                <a:latin typeface="Georgia" panose="02040502050405020303" pitchFamily="18" charset="0"/>
                <a:ea typeface="Times New Roman"/>
                <a:cs typeface="Times New Roman"/>
                <a:sym typeface="Times New Roman"/>
              </a:rPr>
              <a:t>Does the child have self-regulation skills?</a:t>
            </a:r>
            <a:endParaRPr lang="en-US" sz="2400" dirty="0">
              <a:latin typeface="Georgia" panose="02040502050405020303" pitchFamily="18" charset="0"/>
              <a:ea typeface="Times New Roman"/>
              <a:cs typeface="Times New Roman"/>
              <a:sym typeface="Times New Roman"/>
            </a:endParaRPr>
          </a:p>
          <a:p>
            <a:pPr marL="742950" lvl="1" indent="-285750">
              <a:lnSpc>
                <a:spcPct val="90000"/>
              </a:lnSpc>
              <a:spcBef>
                <a:spcPts val="480"/>
              </a:spcBef>
              <a:buClr>
                <a:schemeClr val="dk1"/>
              </a:buClr>
              <a:buSzPts val="2400"/>
              <a:buFont typeface="Times New Roman"/>
              <a:buChar char="–"/>
            </a:pPr>
            <a:r>
              <a:rPr lang="en-US" sz="2400" dirty="0">
                <a:solidFill>
                  <a:schemeClr val="dk1"/>
                </a:solidFill>
                <a:latin typeface="Georgia" panose="02040502050405020303" pitchFamily="18" charset="0"/>
                <a:ea typeface="Times New Roman"/>
                <a:cs typeface="Times New Roman"/>
                <a:sym typeface="Times New Roman"/>
              </a:rPr>
              <a:t>Does the child have effective communication skills?</a:t>
            </a:r>
            <a:endParaRPr lang="en-US" sz="2400" dirty="0">
              <a:latin typeface="Georgia" panose="02040502050405020303" pitchFamily="18" charset="0"/>
              <a:ea typeface="Times New Roman"/>
              <a:cs typeface="Times New Roman"/>
              <a:sym typeface="Times New Roman"/>
            </a:endParaRPr>
          </a:p>
          <a:p>
            <a:pPr marL="0" lvl="0" indent="0">
              <a:lnSpc>
                <a:spcPct val="90000"/>
              </a:lnSpc>
              <a:spcBef>
                <a:spcPts val="360"/>
              </a:spcBef>
              <a:buClr>
                <a:srgbClr val="404040"/>
              </a:buClr>
              <a:buSzPts val="450"/>
              <a:buNone/>
            </a:pPr>
            <a:endParaRPr lang="en-US" sz="2400" dirty="0">
              <a:solidFill>
                <a:srgbClr val="404040"/>
              </a:solidFill>
              <a:latin typeface="Georgia" panose="02040502050405020303" pitchFamily="18" charset="0"/>
            </a:endParaRPr>
          </a:p>
          <a:p>
            <a:pPr marL="0" lvl="0" indent="0">
              <a:lnSpc>
                <a:spcPct val="90000"/>
              </a:lnSpc>
              <a:spcBef>
                <a:spcPts val="360"/>
              </a:spcBef>
              <a:buClr>
                <a:srgbClr val="404040"/>
              </a:buClr>
              <a:buSzPts val="450"/>
              <a:buNone/>
            </a:pPr>
            <a:endParaRPr lang="en-US" sz="2400" dirty="0">
              <a:solidFill>
                <a:srgbClr val="404040"/>
              </a:solidFill>
              <a:latin typeface="Georgia" panose="02040502050405020303" pitchFamily="18"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 sz="4400" b="1" dirty="0">
                <a:latin typeface="Georgia" panose="02040502050405020303" pitchFamily="18" charset="0"/>
                <a:ea typeface="Times New Roman"/>
                <a:cs typeface="Times New Roman"/>
                <a:sym typeface="Times New Roman"/>
              </a:rPr>
              <a:t>Learning Objectives</a:t>
            </a:r>
            <a:endParaRPr sz="4400" b="1" dirty="0">
              <a:latin typeface="Georgia" panose="02040502050405020303" pitchFamily="18" charset="0"/>
              <a:ea typeface="Times New Roman"/>
              <a:cs typeface="Times New Roman"/>
              <a:sym typeface="Times New Roman"/>
            </a:endParaRPr>
          </a:p>
        </p:txBody>
      </p:sp>
      <p:sp>
        <p:nvSpPr>
          <p:cNvPr id="87" name="Google Shape;87;p18"/>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 sz="2700" dirty="0">
                <a:solidFill>
                  <a:schemeClr val="tx1">
                    <a:lumMod val="95000"/>
                    <a:lumOff val="5000"/>
                  </a:schemeClr>
                </a:solidFill>
                <a:latin typeface="Georgia" panose="02040502050405020303" pitchFamily="18" charset="0"/>
                <a:ea typeface="Times New Roman"/>
                <a:cs typeface="Times New Roman"/>
                <a:sym typeface="Times New Roman"/>
              </a:rPr>
              <a:t>Participants will…</a:t>
            </a:r>
            <a:endParaRPr sz="2700" dirty="0">
              <a:solidFill>
                <a:schemeClr val="tx1">
                  <a:lumMod val="95000"/>
                  <a:lumOff val="5000"/>
                </a:schemeClr>
              </a:solidFill>
              <a:latin typeface="Georgia" panose="02040502050405020303" pitchFamily="18" charset="0"/>
              <a:ea typeface="Times New Roman"/>
              <a:cs typeface="Times New Roman"/>
              <a:sym typeface="Times New Roman"/>
            </a:endParaRPr>
          </a:p>
          <a:p>
            <a:pPr marL="171450" lvl="0" indent="-203200" algn="l" rtl="0">
              <a:lnSpc>
                <a:spcPct val="90000"/>
              </a:lnSpc>
              <a:spcBef>
                <a:spcPts val="750"/>
              </a:spcBef>
              <a:spcAft>
                <a:spcPts val="0"/>
              </a:spcAft>
              <a:buClr>
                <a:schemeClr val="dk1"/>
              </a:buClr>
              <a:buSzPts val="3200"/>
              <a:buFont typeface="Times New Roman"/>
              <a:buChar char="●"/>
            </a:pPr>
            <a:r>
              <a:rPr lang="en" sz="2700" dirty="0">
                <a:solidFill>
                  <a:schemeClr val="tx1">
                    <a:lumMod val="95000"/>
                    <a:lumOff val="5000"/>
                  </a:schemeClr>
                </a:solidFill>
                <a:latin typeface="Georgia" panose="02040502050405020303" pitchFamily="18" charset="0"/>
                <a:ea typeface="Times New Roman"/>
                <a:cs typeface="Times New Roman"/>
                <a:sym typeface="Times New Roman"/>
              </a:rPr>
              <a:t>Understand the difference between Tiers 1, 2 and 3 Instructional Support</a:t>
            </a:r>
            <a:endParaRPr sz="2700" dirty="0">
              <a:solidFill>
                <a:schemeClr val="tx1">
                  <a:lumMod val="95000"/>
                  <a:lumOff val="5000"/>
                </a:schemeClr>
              </a:solidFill>
              <a:latin typeface="Georgia" panose="02040502050405020303" pitchFamily="18" charset="0"/>
              <a:ea typeface="Times New Roman"/>
              <a:cs typeface="Times New Roman"/>
              <a:sym typeface="Times New Roman"/>
            </a:endParaRPr>
          </a:p>
          <a:p>
            <a:pPr marL="171450" lvl="0" indent="-203200" algn="l" rtl="0">
              <a:lnSpc>
                <a:spcPct val="90000"/>
              </a:lnSpc>
              <a:spcBef>
                <a:spcPts val="750"/>
              </a:spcBef>
              <a:spcAft>
                <a:spcPts val="0"/>
              </a:spcAft>
              <a:buClr>
                <a:schemeClr val="dk1"/>
              </a:buClr>
              <a:buSzPts val="3200"/>
              <a:buFont typeface="Times New Roman"/>
              <a:buChar char="●"/>
            </a:pPr>
            <a:r>
              <a:rPr lang="en" sz="2700" dirty="0">
                <a:solidFill>
                  <a:schemeClr val="tx1">
                    <a:lumMod val="95000"/>
                    <a:lumOff val="5000"/>
                  </a:schemeClr>
                </a:solidFill>
                <a:latin typeface="Georgia" panose="02040502050405020303" pitchFamily="18" charset="0"/>
                <a:ea typeface="Times New Roman"/>
                <a:cs typeface="Times New Roman"/>
                <a:sym typeface="Times New Roman"/>
              </a:rPr>
              <a:t>How to organize and analyze data to in order to make informed decisions that affect instruction.</a:t>
            </a:r>
            <a:endParaRPr sz="2700" dirty="0">
              <a:solidFill>
                <a:schemeClr val="tx1">
                  <a:lumMod val="95000"/>
                  <a:lumOff val="5000"/>
                </a:schemeClr>
              </a:solidFill>
              <a:latin typeface="Georgia" panose="02040502050405020303" pitchFamily="18" charset="0"/>
              <a:ea typeface="Times New Roman"/>
              <a:cs typeface="Times New Roman"/>
              <a:sym typeface="Times New Roman"/>
            </a:endParaRPr>
          </a:p>
          <a:p>
            <a:pPr marL="171450" lvl="0" indent="-203200" algn="l" rtl="0">
              <a:lnSpc>
                <a:spcPct val="90000"/>
              </a:lnSpc>
              <a:spcBef>
                <a:spcPts val="750"/>
              </a:spcBef>
              <a:spcAft>
                <a:spcPts val="0"/>
              </a:spcAft>
              <a:buClr>
                <a:schemeClr val="dk1"/>
              </a:buClr>
              <a:buSzPts val="3200"/>
              <a:buFont typeface="Times New Roman"/>
              <a:buChar char="●"/>
            </a:pPr>
            <a:r>
              <a:rPr lang="en" sz="2700" dirty="0">
                <a:solidFill>
                  <a:schemeClr val="tx1">
                    <a:lumMod val="95000"/>
                    <a:lumOff val="5000"/>
                  </a:schemeClr>
                </a:solidFill>
                <a:latin typeface="Georgia" panose="02040502050405020303" pitchFamily="18" charset="0"/>
                <a:ea typeface="Times New Roman"/>
                <a:cs typeface="Times New Roman"/>
                <a:sym typeface="Times New Roman"/>
              </a:rPr>
              <a:t>How to identify needs based on a tiered system of supports</a:t>
            </a:r>
            <a:endParaRPr sz="2700" dirty="0">
              <a:solidFill>
                <a:schemeClr val="tx1">
                  <a:lumMod val="95000"/>
                  <a:lumOff val="5000"/>
                </a:schemeClr>
              </a:solidFill>
              <a:latin typeface="Georgia" panose="02040502050405020303" pitchFamily="18" charset="0"/>
              <a:ea typeface="Times New Roman"/>
              <a:cs typeface="Times New Roman"/>
              <a:sym typeface="Times New Roman"/>
            </a:endParaRPr>
          </a:p>
          <a:p>
            <a:pPr marL="0" lvl="0" indent="0" algn="l" rtl="0">
              <a:lnSpc>
                <a:spcPct val="90000"/>
              </a:lnSpc>
              <a:spcBef>
                <a:spcPts val="750"/>
              </a:spcBef>
              <a:spcAft>
                <a:spcPts val="1600"/>
              </a:spcAft>
              <a:buClr>
                <a:schemeClr val="dk1"/>
              </a:buClr>
              <a:buSzPts val="1800"/>
              <a:buNone/>
            </a:pPr>
            <a:endParaRPr sz="2700" dirty="0">
              <a:latin typeface="Georgia" panose="02040502050405020303" pitchFamily="18" charset="0"/>
            </a:endParaRPr>
          </a:p>
        </p:txBody>
      </p:sp>
      <p:sp>
        <p:nvSpPr>
          <p:cNvPr id="88" name="Google Shape;88;p1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Georgia" panose="02040502050405020303" pitchFamily="18" charset="0"/>
              </a:rPr>
              <a:t>3</a:t>
            </a:fld>
            <a:endParaRPr>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91"/>
        <p:cNvGrpSpPr/>
        <p:nvPr/>
      </p:nvGrpSpPr>
      <p:grpSpPr>
        <a:xfrm>
          <a:off x="0" y="0"/>
          <a:ext cx="0" cy="0"/>
          <a:chOff x="0" y="0"/>
          <a:chExt cx="0" cy="0"/>
        </a:xfrm>
      </p:grpSpPr>
      <p:sp>
        <p:nvSpPr>
          <p:cNvPr id="392" name="Google Shape;392;p47"/>
          <p:cNvSpPr txBox="1">
            <a:spLocks noGrp="1"/>
          </p:cNvSpPr>
          <p:nvPr>
            <p:ph type="title" idx="4294967295"/>
          </p:nvPr>
        </p:nvSpPr>
        <p:spPr>
          <a:xfrm>
            <a:off x="0" y="121179"/>
            <a:ext cx="8915400" cy="452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765"/>
              <a:buFont typeface="Helvetica Neue"/>
              <a:buNone/>
            </a:pPr>
            <a:r>
              <a:rPr lang="en" sz="4400" i="0" u="none" strike="noStrike" cap="none" dirty="0">
                <a:solidFill>
                  <a:schemeClr val="tx1"/>
                </a:solidFill>
                <a:latin typeface="Georgia" panose="02040502050405020303" pitchFamily="18" charset="0"/>
                <a:ea typeface="Times New Roman"/>
                <a:cs typeface="Times New Roman"/>
                <a:sym typeface="Times New Roman"/>
              </a:rPr>
              <a:t>Activities and Instruction</a:t>
            </a:r>
            <a:endParaRPr sz="4400" dirty="0">
              <a:solidFill>
                <a:schemeClr val="tx1"/>
              </a:solidFill>
              <a:latin typeface="Georgia" panose="02040502050405020303" pitchFamily="18" charset="0"/>
              <a:ea typeface="Times New Roman"/>
              <a:cs typeface="Times New Roman"/>
              <a:sym typeface="Times New Roman"/>
            </a:endParaRPr>
          </a:p>
        </p:txBody>
      </p:sp>
      <p:pic>
        <p:nvPicPr>
          <p:cNvPr id="2" name="Picture 1" descr="Pyramid Model with Univeral Instruction at the bottom, then targeted instruction, and then tier 3 instruction at the top. Activity to match key words to tiered levels."/>
          <p:cNvPicPr>
            <a:picLocks noChangeAspect="1"/>
          </p:cNvPicPr>
          <p:nvPr/>
        </p:nvPicPr>
        <p:blipFill>
          <a:blip r:embed="rId3"/>
          <a:stretch>
            <a:fillRect/>
          </a:stretch>
        </p:blipFill>
        <p:spPr>
          <a:xfrm>
            <a:off x="3708659" y="839877"/>
            <a:ext cx="4055234" cy="4122374"/>
          </a:xfrm>
          <a:prstGeom prst="rect">
            <a:avLst/>
          </a:prstGeom>
        </p:spPr>
      </p:pic>
      <p:sp>
        <p:nvSpPr>
          <p:cNvPr id="401" name="Google Shape;401;p47"/>
          <p:cNvSpPr txBox="1"/>
          <p:nvPr/>
        </p:nvSpPr>
        <p:spPr>
          <a:xfrm>
            <a:off x="7010172" y="898863"/>
            <a:ext cx="2099453" cy="29274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Candara"/>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Type of activities and instructional strategies vary in frequency, intensity, and intention</a:t>
            </a:r>
            <a:endParaRPr sz="2400" dirty="0">
              <a:latin typeface="Georgia" panose="02040502050405020303" pitchFamily="18" charset="0"/>
              <a:ea typeface="Times New Roman"/>
              <a:cs typeface="Times New Roman"/>
              <a:sym typeface="Times New Roman"/>
            </a:endParaRPr>
          </a:p>
        </p:txBody>
      </p:sp>
      <p:sp>
        <p:nvSpPr>
          <p:cNvPr id="402" name="Google Shape;402;p47"/>
          <p:cNvSpPr txBox="1"/>
          <p:nvPr/>
        </p:nvSpPr>
        <p:spPr>
          <a:xfrm>
            <a:off x="201955" y="3829050"/>
            <a:ext cx="3624457" cy="1203970"/>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ndara"/>
              <a:buNone/>
            </a:pPr>
            <a:r>
              <a:rPr lang="en" sz="2400" b="1" i="0" u="none" strike="noStrike" cap="none" dirty="0">
                <a:solidFill>
                  <a:schemeClr val="dk1"/>
                </a:solidFill>
                <a:latin typeface="Georgia" panose="02040502050405020303" pitchFamily="18" charset="0"/>
                <a:ea typeface="Times New Roman"/>
                <a:cs typeface="Times New Roman"/>
                <a:sym typeface="Times New Roman"/>
              </a:rPr>
              <a:t>Key words</a:t>
            </a:r>
            <a:r>
              <a:rPr lang="en" sz="2400" b="0" i="0" u="none" strike="noStrike" cap="none" dirty="0">
                <a:solidFill>
                  <a:schemeClr val="dk1"/>
                </a:solidFill>
                <a:latin typeface="Georgia" panose="02040502050405020303" pitchFamily="18" charset="0"/>
                <a:ea typeface="Times New Roman"/>
                <a:cs typeface="Times New Roman"/>
                <a:sym typeface="Times New Roman"/>
              </a:rPr>
              <a:t>: all settings, all students, preventive, proactive, core</a:t>
            </a:r>
            <a:endParaRPr sz="2400" dirty="0">
              <a:latin typeface="Georgia" panose="02040502050405020303" pitchFamily="18" charset="0"/>
            </a:endParaRPr>
          </a:p>
        </p:txBody>
      </p:sp>
      <p:sp>
        <p:nvSpPr>
          <p:cNvPr id="403" name="Google Shape;403;p47"/>
          <p:cNvSpPr txBox="1"/>
          <p:nvPr/>
        </p:nvSpPr>
        <p:spPr>
          <a:xfrm>
            <a:off x="201955" y="2362590"/>
            <a:ext cx="3376269" cy="1200162"/>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ndara"/>
              <a:buNone/>
            </a:pPr>
            <a:r>
              <a:rPr lang="en" sz="2400" b="1" i="0" u="none" strike="noStrike" cap="none" dirty="0">
                <a:solidFill>
                  <a:schemeClr val="dk1"/>
                </a:solidFill>
                <a:latin typeface="Georgia" panose="02040502050405020303" pitchFamily="18" charset="0"/>
                <a:ea typeface="Times New Roman"/>
                <a:cs typeface="Times New Roman"/>
                <a:sym typeface="Times New Roman"/>
              </a:rPr>
              <a:t>Key words</a:t>
            </a:r>
            <a:r>
              <a:rPr lang="en" sz="2400" i="0" u="none" strike="noStrike" cap="none" dirty="0">
                <a:solidFill>
                  <a:schemeClr val="dk1"/>
                </a:solidFill>
                <a:latin typeface="Georgia" panose="02040502050405020303" pitchFamily="18" charset="0"/>
                <a:ea typeface="Times New Roman"/>
                <a:cs typeface="Times New Roman"/>
                <a:sym typeface="Times New Roman"/>
              </a:rPr>
              <a:t>: targeted, increased dosage and intensity</a:t>
            </a:r>
            <a:endParaRPr sz="2400" dirty="0">
              <a:latin typeface="Georgia" panose="02040502050405020303" pitchFamily="18" charset="0"/>
              <a:ea typeface="Times New Roman"/>
              <a:cs typeface="Times New Roman"/>
              <a:sym typeface="Times New Roman"/>
            </a:endParaRPr>
          </a:p>
        </p:txBody>
      </p:sp>
      <p:sp>
        <p:nvSpPr>
          <p:cNvPr id="404" name="Google Shape;404;p47"/>
          <p:cNvSpPr txBox="1"/>
          <p:nvPr/>
        </p:nvSpPr>
        <p:spPr>
          <a:xfrm>
            <a:off x="112774" y="849858"/>
            <a:ext cx="3998851" cy="1221354"/>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ndara"/>
              <a:buNone/>
            </a:pPr>
            <a:r>
              <a:rPr lang="en" sz="2400" b="1" i="0" u="none" strike="noStrike" cap="none" dirty="0">
                <a:solidFill>
                  <a:schemeClr val="dk1"/>
                </a:solidFill>
                <a:latin typeface="Georgia" panose="02040502050405020303" pitchFamily="18" charset="0"/>
                <a:ea typeface="Times New Roman"/>
                <a:cs typeface="Times New Roman"/>
                <a:sym typeface="Times New Roman"/>
              </a:rPr>
              <a:t>Key words</a:t>
            </a:r>
            <a:r>
              <a:rPr lang="en" sz="2400" i="0" u="none" strike="noStrike" cap="none" dirty="0">
                <a:solidFill>
                  <a:schemeClr val="dk1"/>
                </a:solidFill>
                <a:latin typeface="Georgia" panose="02040502050405020303" pitchFamily="18" charset="0"/>
                <a:ea typeface="Times New Roman"/>
                <a:cs typeface="Times New Roman"/>
                <a:sym typeface="Times New Roman"/>
              </a:rPr>
              <a:t>: individualized, longer duration, high intensity, intentional</a:t>
            </a:r>
            <a:endParaRPr sz="2400" dirty="0">
              <a:latin typeface="Georgia" panose="02040502050405020303" pitchFamily="18" charset="0"/>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09"/>
        <p:cNvGrpSpPr/>
        <p:nvPr/>
      </p:nvGrpSpPr>
      <p:grpSpPr>
        <a:xfrm>
          <a:off x="0" y="0"/>
          <a:ext cx="0" cy="0"/>
          <a:chOff x="0" y="0"/>
          <a:chExt cx="0" cy="0"/>
        </a:xfrm>
      </p:grpSpPr>
      <p:sp>
        <p:nvSpPr>
          <p:cNvPr id="410" name="Google Shape;410;p48"/>
          <p:cNvSpPr txBox="1">
            <a:spLocks noGrp="1"/>
          </p:cNvSpPr>
          <p:nvPr>
            <p:ph type="title" idx="4294967295"/>
          </p:nvPr>
        </p:nvSpPr>
        <p:spPr>
          <a:xfrm>
            <a:off x="38100" y="155313"/>
            <a:ext cx="8915400" cy="452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765"/>
              <a:buFont typeface="Helvetica Neue"/>
              <a:buNone/>
            </a:pPr>
            <a:r>
              <a:rPr lang="en" sz="4000" i="0" u="none" strike="noStrike" cap="none" dirty="0">
                <a:solidFill>
                  <a:schemeClr val="tx1"/>
                </a:solidFill>
                <a:latin typeface="Georgia" panose="02040502050405020303" pitchFamily="18" charset="0"/>
                <a:ea typeface="Times New Roman"/>
                <a:cs typeface="Times New Roman"/>
                <a:sym typeface="Times New Roman"/>
              </a:rPr>
              <a:t>Identify the Activities and Instruction</a:t>
            </a:r>
            <a:endParaRPr sz="4000" dirty="0">
              <a:solidFill>
                <a:schemeClr val="tx1"/>
              </a:solidFill>
              <a:latin typeface="Georgia" panose="02040502050405020303" pitchFamily="18" charset="0"/>
              <a:ea typeface="Times New Roman"/>
              <a:cs typeface="Times New Roman"/>
              <a:sym typeface="Times New Roman"/>
            </a:endParaRPr>
          </a:p>
        </p:txBody>
      </p:sp>
      <p:pic>
        <p:nvPicPr>
          <p:cNvPr id="2" name="Picture 1" descr="Activity continued. Match Key words to tiered levels&#10;&#10;Answers:&#10;Universal – DAP, VA Foundation Blocks for Early Learning-  All Settings, All Students, Preventative, Proactive, Core&#10;Targeted – small group, extra opportunities, intentional planning- Targeted, Increased dosage and intensity&#10;Intensive – one-on-one, intentional, frequent- Individualized, longer duration, high intensity, intentional&#10;"/>
          <p:cNvPicPr>
            <a:picLocks noChangeAspect="1"/>
          </p:cNvPicPr>
          <p:nvPr/>
        </p:nvPicPr>
        <p:blipFill>
          <a:blip r:embed="rId3"/>
          <a:stretch>
            <a:fillRect/>
          </a:stretch>
        </p:blipFill>
        <p:spPr>
          <a:xfrm>
            <a:off x="3514243" y="892850"/>
            <a:ext cx="3909839" cy="3974572"/>
          </a:xfrm>
          <a:prstGeom prst="rect">
            <a:avLst/>
          </a:prstGeom>
        </p:spPr>
      </p:pic>
      <p:sp>
        <p:nvSpPr>
          <p:cNvPr id="419" name="Google Shape;419;p48"/>
          <p:cNvSpPr txBox="1"/>
          <p:nvPr/>
        </p:nvSpPr>
        <p:spPr>
          <a:xfrm>
            <a:off x="7031137" y="892850"/>
            <a:ext cx="2014368" cy="89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Candara"/>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Type of activities and instructional strategies vary in frequency, intensity, and intention</a:t>
            </a:r>
            <a:endParaRPr sz="2400" dirty="0">
              <a:latin typeface="Georgia" panose="02040502050405020303" pitchFamily="18" charset="0"/>
              <a:ea typeface="Times New Roman"/>
              <a:cs typeface="Times New Roman"/>
              <a:sym typeface="Times New Roman"/>
            </a:endParaRPr>
          </a:p>
        </p:txBody>
      </p:sp>
      <p:sp>
        <p:nvSpPr>
          <p:cNvPr id="420" name="Google Shape;420;p48" descr="&quot;&quot;"/>
          <p:cNvSpPr txBox="1"/>
          <p:nvPr/>
        </p:nvSpPr>
        <p:spPr>
          <a:xfrm>
            <a:off x="609698" y="3972769"/>
            <a:ext cx="2584500" cy="694200"/>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ndara"/>
              <a:buNone/>
            </a:pPr>
            <a:endParaRPr sz="1800" b="0" i="0" u="none" strike="noStrike" cap="none">
              <a:solidFill>
                <a:schemeClr val="dk1"/>
              </a:solidFill>
              <a:latin typeface="Georgia" panose="02040502050405020303" pitchFamily="18" charset="0"/>
              <a:ea typeface="Times New Roman"/>
              <a:cs typeface="Times New Roman"/>
              <a:sym typeface="Times New Roman"/>
            </a:endParaRPr>
          </a:p>
        </p:txBody>
      </p:sp>
      <p:sp>
        <p:nvSpPr>
          <p:cNvPr id="421" name="Google Shape;421;p48" descr="&quot;&quot;"/>
          <p:cNvSpPr txBox="1"/>
          <p:nvPr/>
        </p:nvSpPr>
        <p:spPr>
          <a:xfrm>
            <a:off x="883456" y="2683784"/>
            <a:ext cx="2975100" cy="484500"/>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ndara"/>
              <a:buNone/>
            </a:pPr>
            <a:endParaRPr sz="1800" b="0" i="0" u="none" strike="noStrike" cap="none">
              <a:solidFill>
                <a:schemeClr val="dk1"/>
              </a:solidFill>
              <a:latin typeface="Georgia" panose="02040502050405020303" pitchFamily="18" charset="0"/>
              <a:ea typeface="Times New Roman"/>
              <a:cs typeface="Times New Roman"/>
              <a:sym typeface="Times New Roman"/>
            </a:endParaRPr>
          </a:p>
        </p:txBody>
      </p:sp>
      <p:sp>
        <p:nvSpPr>
          <p:cNvPr id="422" name="Google Shape;422;p48" descr="&quot;&quot;"/>
          <p:cNvSpPr txBox="1"/>
          <p:nvPr/>
        </p:nvSpPr>
        <p:spPr>
          <a:xfrm>
            <a:off x="683120" y="1197375"/>
            <a:ext cx="2971800" cy="692400"/>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ndara"/>
              <a:buNone/>
            </a:pPr>
            <a:endParaRPr sz="1800" b="0" i="0" u="none" strike="noStrike" cap="none">
              <a:solidFill>
                <a:schemeClr val="dk1"/>
              </a:solidFill>
              <a:latin typeface="Georgia" panose="02040502050405020303" pitchFamily="18" charset="0"/>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26"/>
        <p:cNvGrpSpPr/>
        <p:nvPr/>
      </p:nvGrpSpPr>
      <p:grpSpPr>
        <a:xfrm>
          <a:off x="0" y="0"/>
          <a:ext cx="0" cy="0"/>
          <a:chOff x="0" y="0"/>
          <a:chExt cx="0" cy="0"/>
        </a:xfrm>
      </p:grpSpPr>
      <p:sp>
        <p:nvSpPr>
          <p:cNvPr id="427" name="Google Shape;427;p49"/>
          <p:cNvSpPr txBox="1">
            <a:spLocks noGrp="1"/>
          </p:cNvSpPr>
          <p:nvPr>
            <p:ph type="title"/>
          </p:nvPr>
        </p:nvSpPr>
        <p:spPr>
          <a:xfrm>
            <a:off x="152400" y="114300"/>
            <a:ext cx="8763000" cy="571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800"/>
              <a:buFont typeface="Helvetica Neue"/>
              <a:buNone/>
            </a:pPr>
            <a:r>
              <a:rPr lang="en" sz="4400" i="0" u="none" strike="noStrike" cap="none" dirty="0">
                <a:solidFill>
                  <a:schemeClr val="tx1"/>
                </a:solidFill>
                <a:latin typeface="Georgia" panose="02040502050405020303" pitchFamily="18" charset="0"/>
                <a:ea typeface="Times New Roman"/>
                <a:cs typeface="Times New Roman"/>
                <a:sym typeface="Times New Roman"/>
              </a:rPr>
              <a:t>Changes </a:t>
            </a:r>
            <a:br>
              <a:rPr lang="en" sz="4400" i="0" u="none" strike="noStrike" cap="none" dirty="0">
                <a:solidFill>
                  <a:schemeClr val="tx1"/>
                </a:solidFill>
                <a:latin typeface="Georgia" panose="02040502050405020303" pitchFamily="18" charset="0"/>
                <a:ea typeface="Times New Roman"/>
                <a:cs typeface="Times New Roman"/>
                <a:sym typeface="Times New Roman"/>
              </a:rPr>
            </a:br>
            <a:endParaRPr sz="4400" i="0" u="none" strike="noStrike" cap="none" dirty="0">
              <a:solidFill>
                <a:schemeClr val="tx1"/>
              </a:solidFill>
              <a:latin typeface="Georgia" panose="02040502050405020303" pitchFamily="18" charset="0"/>
              <a:ea typeface="Times New Roman"/>
              <a:cs typeface="Times New Roman"/>
              <a:sym typeface="Times New Roman"/>
            </a:endParaRPr>
          </a:p>
        </p:txBody>
      </p:sp>
      <p:sp>
        <p:nvSpPr>
          <p:cNvPr id="428" name="Google Shape;428;p49"/>
          <p:cNvSpPr txBox="1">
            <a:spLocks noGrp="1"/>
          </p:cNvSpPr>
          <p:nvPr>
            <p:ph type="body" idx="1"/>
          </p:nvPr>
        </p:nvSpPr>
        <p:spPr>
          <a:xfrm>
            <a:off x="457200" y="914400"/>
            <a:ext cx="8058000" cy="3456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404040"/>
              </a:buClr>
              <a:buSzPts val="2800"/>
              <a:buFont typeface="Times New Roman"/>
              <a:buChar char="•"/>
            </a:pPr>
            <a:r>
              <a:rPr lang="en" sz="2400" i="0" u="none" strike="noStrike" cap="none" dirty="0">
                <a:solidFill>
                  <a:schemeClr val="tx1"/>
                </a:solidFill>
                <a:latin typeface="Georgia" panose="02040502050405020303" pitchFamily="18" charset="0"/>
                <a:ea typeface="Times New Roman"/>
                <a:cs typeface="Times New Roman"/>
                <a:sym typeface="Times New Roman"/>
              </a:rPr>
              <a:t>Change the behavior targeted</a:t>
            </a:r>
            <a:endParaRPr sz="2400" dirty="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560"/>
              </a:spcBef>
              <a:spcAft>
                <a:spcPts val="0"/>
              </a:spcAft>
              <a:buClr>
                <a:srgbClr val="404040"/>
              </a:buClr>
              <a:buSzPts val="2800"/>
              <a:buFont typeface="Times New Roman"/>
              <a:buChar char="•"/>
            </a:pPr>
            <a:r>
              <a:rPr lang="en" sz="2400" i="0" u="none" strike="noStrike" cap="none" dirty="0">
                <a:solidFill>
                  <a:schemeClr val="tx1"/>
                </a:solidFill>
                <a:latin typeface="Georgia" panose="02040502050405020303" pitchFamily="18" charset="0"/>
                <a:ea typeface="Times New Roman"/>
                <a:cs typeface="Times New Roman"/>
                <a:sym typeface="Times New Roman"/>
              </a:rPr>
              <a:t>Change the selected antecedents (what happens before the behavior targeted)</a:t>
            </a:r>
            <a:endParaRPr sz="2400" dirty="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560"/>
              </a:spcBef>
              <a:spcAft>
                <a:spcPts val="0"/>
              </a:spcAft>
              <a:buClr>
                <a:srgbClr val="404040"/>
              </a:buClr>
              <a:buSzPts val="2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Change the feedback/consequences</a:t>
            </a:r>
            <a:endParaRPr sz="2400" dirty="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560"/>
              </a:spcBef>
              <a:spcAft>
                <a:spcPts val="0"/>
              </a:spcAft>
              <a:buClr>
                <a:srgbClr val="404040"/>
              </a:buClr>
              <a:buSzPts val="2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Change the accommodations or modifications</a:t>
            </a:r>
            <a:endParaRPr sz="2400" dirty="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560"/>
              </a:spcBef>
              <a:spcAft>
                <a:spcPts val="0"/>
              </a:spcAft>
              <a:buClr>
                <a:srgbClr val="404040"/>
              </a:buClr>
              <a:buSzPts val="2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Change how often learning opportunities are provided</a:t>
            </a:r>
            <a:endParaRPr sz="2400" dirty="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560"/>
              </a:spcBef>
              <a:spcAft>
                <a:spcPts val="0"/>
              </a:spcAft>
              <a:buClr>
                <a:srgbClr val="404040"/>
              </a:buClr>
              <a:buSzPts val="2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Change where learning opportunities occur</a:t>
            </a:r>
            <a:endParaRPr sz="2400" dirty="0">
              <a:solidFill>
                <a:schemeClr val="tx1"/>
              </a:solidFill>
              <a:latin typeface="Georgia" panose="02040502050405020303" pitchFamily="18" charset="0"/>
              <a:ea typeface="Times New Roman"/>
              <a:cs typeface="Times New Roman"/>
              <a:sym typeface="Times New Roman"/>
            </a:endParaRPr>
          </a:p>
          <a:p>
            <a:pPr marL="342900" marR="0" lvl="0" indent="-342900" algn="l" rtl="0">
              <a:lnSpc>
                <a:spcPct val="90000"/>
              </a:lnSpc>
              <a:spcBef>
                <a:spcPts val="560"/>
              </a:spcBef>
              <a:spcAft>
                <a:spcPts val="0"/>
              </a:spcAft>
              <a:buClr>
                <a:srgbClr val="404040"/>
              </a:buClr>
              <a:buSzPts val="28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Change the </a:t>
            </a:r>
            <a:r>
              <a:rPr lang="en" sz="2400" i="0" u="none" strike="noStrike" cap="none" dirty="0">
                <a:solidFill>
                  <a:schemeClr val="tx1"/>
                </a:solidFill>
                <a:latin typeface="Georgia" panose="02040502050405020303" pitchFamily="18" charset="0"/>
                <a:ea typeface="Times New Roman"/>
                <a:cs typeface="Times New Roman"/>
                <a:sym typeface="Times New Roman"/>
              </a:rPr>
              <a:t>instructional strategies</a:t>
            </a:r>
            <a:endParaRPr sz="2400" dirty="0">
              <a:solidFill>
                <a:schemeClr val="tx1"/>
              </a:solidFill>
              <a:latin typeface="Georgia" panose="02040502050405020303" pitchFamily="18" charset="0"/>
              <a:ea typeface="Times New Roman"/>
              <a:cs typeface="Times New Roman"/>
              <a:sym typeface="Times New Roman"/>
            </a:endParaRPr>
          </a:p>
          <a:p>
            <a:pPr marL="0" marR="0" lvl="0" indent="0" algn="l" rtl="0">
              <a:lnSpc>
                <a:spcPct val="90000"/>
              </a:lnSpc>
              <a:spcBef>
                <a:spcPts val="480"/>
              </a:spcBef>
              <a:spcAft>
                <a:spcPts val="0"/>
              </a:spcAft>
              <a:buClr>
                <a:srgbClr val="404040"/>
              </a:buClr>
              <a:buSzPts val="600"/>
              <a:buFont typeface="Arial"/>
              <a:buNone/>
            </a:pPr>
            <a:endParaRPr sz="2400" b="0" i="0" u="none" strike="noStrike" cap="none" dirty="0">
              <a:solidFill>
                <a:schemeClr val="tx1"/>
              </a:solidFill>
              <a:latin typeface="Georgia" panose="02040502050405020303" pitchFamily="18" charset="0"/>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33"/>
        <p:cNvGrpSpPr/>
        <p:nvPr/>
      </p:nvGrpSpPr>
      <p:grpSpPr>
        <a:xfrm>
          <a:off x="0" y="0"/>
          <a:ext cx="0" cy="0"/>
          <a:chOff x="0" y="0"/>
          <a:chExt cx="0" cy="0"/>
        </a:xfrm>
      </p:grpSpPr>
      <p:sp>
        <p:nvSpPr>
          <p:cNvPr id="434" name="Google Shape;434;p50"/>
          <p:cNvSpPr txBox="1">
            <a:spLocks noGrp="1"/>
          </p:cNvSpPr>
          <p:nvPr>
            <p:ph type="title"/>
          </p:nvPr>
        </p:nvSpPr>
        <p:spPr>
          <a:xfrm>
            <a:off x="428625" y="161304"/>
            <a:ext cx="8286750" cy="526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800"/>
              <a:buFont typeface="Helvetica Neue"/>
              <a:buNone/>
            </a:pPr>
            <a:r>
              <a:rPr lang="en" sz="3500" i="0" u="none" strike="noStrike" cap="none" dirty="0">
                <a:solidFill>
                  <a:schemeClr val="dk1"/>
                </a:solidFill>
                <a:latin typeface="Georgia" panose="02040502050405020303" pitchFamily="18" charset="0"/>
                <a:ea typeface="Times New Roman"/>
                <a:cs typeface="Times New Roman"/>
                <a:sym typeface="Times New Roman"/>
              </a:rPr>
              <a:t>Now, Let’s Think about YOUR Students </a:t>
            </a:r>
            <a:endParaRPr sz="3500" i="0" u="none" strike="noStrike" cap="none" dirty="0">
              <a:solidFill>
                <a:schemeClr val="dk1"/>
              </a:solidFill>
              <a:latin typeface="Georgia" panose="02040502050405020303" pitchFamily="18" charset="0"/>
              <a:ea typeface="Times New Roman"/>
              <a:cs typeface="Times New Roman"/>
              <a:sym typeface="Times New Roman"/>
            </a:endParaRPr>
          </a:p>
        </p:txBody>
      </p:sp>
      <p:sp>
        <p:nvSpPr>
          <p:cNvPr id="435" name="Google Shape;435;p50"/>
          <p:cNvSpPr txBox="1">
            <a:spLocks noGrp="1"/>
          </p:cNvSpPr>
          <p:nvPr>
            <p:ph type="body" idx="1"/>
          </p:nvPr>
        </p:nvSpPr>
        <p:spPr>
          <a:xfrm>
            <a:off x="228600" y="687504"/>
            <a:ext cx="8686800" cy="423618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404040"/>
              </a:buClr>
              <a:buSzPts val="2400"/>
              <a:buNone/>
            </a:pPr>
            <a:r>
              <a:rPr lang="en" sz="2400" i="0" u="none" strike="noStrike" cap="none" dirty="0">
                <a:solidFill>
                  <a:schemeClr val="tx1"/>
                </a:solidFill>
                <a:latin typeface="Georgia" panose="02040502050405020303" pitchFamily="18" charset="0"/>
                <a:ea typeface="Times New Roman"/>
                <a:cs typeface="Times New Roman"/>
                <a:sym typeface="Times New Roman"/>
              </a:rPr>
              <a:t>Consider the group of children you taught this past school year</a:t>
            </a:r>
            <a:endParaRPr sz="2400" dirty="0">
              <a:solidFill>
                <a:schemeClr val="tx1"/>
              </a:solidFill>
              <a:latin typeface="Georgia" panose="02040502050405020303" pitchFamily="18" charset="0"/>
              <a:ea typeface="Times New Roman"/>
              <a:cs typeface="Times New Roman"/>
              <a:sym typeface="Times New Roman"/>
            </a:endParaRPr>
          </a:p>
          <a:p>
            <a:pPr marL="514350" lvl="1" indent="-342900" algn="l" rtl="0">
              <a:lnSpc>
                <a:spcPct val="150000"/>
              </a:lnSpc>
              <a:spcBef>
                <a:spcPts val="0"/>
              </a:spcBef>
              <a:spcAft>
                <a:spcPts val="0"/>
              </a:spcAft>
              <a:buClr>
                <a:srgbClr val="404040"/>
              </a:buClr>
              <a:buSzPts val="2400"/>
              <a:buFont typeface="Times New Roman"/>
              <a:buChar char="•"/>
            </a:pPr>
            <a:r>
              <a:rPr lang="en" sz="2400" i="0" u="none" strike="noStrike" cap="none" dirty="0">
                <a:solidFill>
                  <a:schemeClr val="tx1"/>
                </a:solidFill>
                <a:latin typeface="Georgia" panose="02040502050405020303" pitchFamily="18" charset="0"/>
                <a:ea typeface="Times New Roman"/>
                <a:cs typeface="Times New Roman"/>
                <a:sym typeface="Times New Roman"/>
              </a:rPr>
              <a:t>What assessment data did you collect?</a:t>
            </a:r>
            <a:endParaRPr sz="2400" dirty="0">
              <a:solidFill>
                <a:schemeClr val="tx1"/>
              </a:solidFill>
              <a:latin typeface="Georgia" panose="02040502050405020303" pitchFamily="18" charset="0"/>
              <a:ea typeface="Times New Roman"/>
              <a:cs typeface="Times New Roman"/>
              <a:sym typeface="Times New Roman"/>
            </a:endParaRPr>
          </a:p>
          <a:p>
            <a:pPr marL="514350" lvl="1" indent="-342900" algn="l" rtl="0">
              <a:lnSpc>
                <a:spcPct val="150000"/>
              </a:lnSpc>
              <a:spcBef>
                <a:spcPts val="0"/>
              </a:spcBef>
              <a:spcAft>
                <a:spcPts val="0"/>
              </a:spcAft>
              <a:buClr>
                <a:schemeClr val="dk1"/>
              </a:buClr>
              <a:buSzPts val="2400"/>
              <a:buFont typeface="Times New Roman"/>
              <a:buChar char="•"/>
            </a:pPr>
            <a:r>
              <a:rPr lang="en" sz="2400" dirty="0">
                <a:solidFill>
                  <a:schemeClr val="tx1"/>
                </a:solidFill>
                <a:latin typeface="Georgia" panose="02040502050405020303" pitchFamily="18" charset="0"/>
                <a:ea typeface="Times New Roman"/>
                <a:cs typeface="Times New Roman"/>
                <a:sym typeface="Times New Roman"/>
              </a:rPr>
              <a:t>What other data did you collect?</a:t>
            </a:r>
            <a:endParaRPr sz="2400" dirty="0">
              <a:solidFill>
                <a:schemeClr val="tx1"/>
              </a:solidFill>
              <a:latin typeface="Georgia" panose="02040502050405020303" pitchFamily="18" charset="0"/>
              <a:ea typeface="Times New Roman"/>
              <a:cs typeface="Times New Roman"/>
              <a:sym typeface="Times New Roman"/>
            </a:endParaRPr>
          </a:p>
          <a:p>
            <a:pPr marL="514350" lvl="1" indent="-342900" algn="l" rtl="0">
              <a:lnSpc>
                <a:spcPct val="150000"/>
              </a:lnSpc>
              <a:spcBef>
                <a:spcPts val="0"/>
              </a:spcBef>
              <a:spcAft>
                <a:spcPts val="0"/>
              </a:spcAft>
              <a:buClr>
                <a:srgbClr val="404040"/>
              </a:buClr>
              <a:buSzPts val="2400"/>
              <a:buFont typeface="Times New Roman"/>
              <a:buChar char="•"/>
            </a:pPr>
            <a:r>
              <a:rPr lang="en" sz="2400" i="0" u="none" strike="noStrike" cap="none" dirty="0">
                <a:solidFill>
                  <a:schemeClr val="tx1"/>
                </a:solidFill>
                <a:latin typeface="Georgia" panose="02040502050405020303" pitchFamily="18" charset="0"/>
                <a:ea typeface="Times New Roman"/>
                <a:cs typeface="Times New Roman"/>
                <a:sym typeface="Times New Roman"/>
              </a:rPr>
              <a:t>What skills did the majority of them need to know?</a:t>
            </a:r>
            <a:endParaRPr sz="2400" dirty="0">
              <a:solidFill>
                <a:schemeClr val="tx1"/>
              </a:solidFill>
              <a:latin typeface="Georgia" panose="02040502050405020303" pitchFamily="18" charset="0"/>
              <a:ea typeface="Times New Roman"/>
              <a:cs typeface="Times New Roman"/>
              <a:sym typeface="Times New Roman"/>
            </a:endParaRPr>
          </a:p>
          <a:p>
            <a:pPr marL="514350" lvl="1" indent="-342900" algn="l" rtl="0">
              <a:lnSpc>
                <a:spcPct val="150000"/>
              </a:lnSpc>
              <a:spcBef>
                <a:spcPts val="0"/>
              </a:spcBef>
              <a:spcAft>
                <a:spcPts val="0"/>
              </a:spcAft>
              <a:buClr>
                <a:srgbClr val="404040"/>
              </a:buClr>
              <a:buSzPts val="2400"/>
              <a:buFont typeface="Times New Roman"/>
              <a:buChar char="•"/>
            </a:pPr>
            <a:r>
              <a:rPr lang="en" sz="2400" i="0" u="none" strike="noStrike" cap="none" dirty="0">
                <a:solidFill>
                  <a:schemeClr val="tx1"/>
                </a:solidFill>
                <a:latin typeface="Georgia" panose="02040502050405020303" pitchFamily="18" charset="0"/>
                <a:ea typeface="Times New Roman"/>
                <a:cs typeface="Times New Roman"/>
                <a:sym typeface="Times New Roman"/>
              </a:rPr>
              <a:t>What skills did a small group of them need extra help with?</a:t>
            </a:r>
            <a:endParaRPr sz="2400" dirty="0">
              <a:solidFill>
                <a:schemeClr val="tx1"/>
              </a:solidFill>
              <a:latin typeface="Georgia" panose="02040502050405020303" pitchFamily="18" charset="0"/>
              <a:ea typeface="Times New Roman"/>
              <a:cs typeface="Times New Roman"/>
              <a:sym typeface="Times New Roman"/>
            </a:endParaRPr>
          </a:p>
          <a:p>
            <a:pPr marL="514350" lvl="1" indent="-342900" algn="l" rtl="0">
              <a:lnSpc>
                <a:spcPct val="150000"/>
              </a:lnSpc>
              <a:spcBef>
                <a:spcPts val="0"/>
              </a:spcBef>
              <a:spcAft>
                <a:spcPts val="1600"/>
              </a:spcAft>
              <a:buClr>
                <a:srgbClr val="404040"/>
              </a:buClr>
              <a:buSzPts val="2400"/>
              <a:buFont typeface="Times New Roman"/>
              <a:buChar char="•"/>
            </a:pPr>
            <a:r>
              <a:rPr lang="en" sz="2400" i="0" u="none" strike="noStrike" cap="none" dirty="0">
                <a:solidFill>
                  <a:schemeClr val="tx1"/>
                </a:solidFill>
                <a:latin typeface="Georgia" panose="02040502050405020303" pitchFamily="18" charset="0"/>
                <a:ea typeface="Times New Roman"/>
                <a:cs typeface="Times New Roman"/>
                <a:sym typeface="Times New Roman"/>
              </a:rPr>
              <a:t>What (2-3) skills did individual children need intensive instruction on? How were you able to provide that level of instruction for them?</a:t>
            </a:r>
            <a:endParaRPr sz="2400" i="0" u="none" strike="noStrike" cap="none" dirty="0">
              <a:solidFill>
                <a:schemeClr val="tx1"/>
              </a:solidFill>
              <a:latin typeface="Georgia" panose="02040502050405020303" pitchFamily="18" charset="0"/>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40"/>
        <p:cNvGrpSpPr/>
        <p:nvPr/>
      </p:nvGrpSpPr>
      <p:grpSpPr>
        <a:xfrm>
          <a:off x="0" y="0"/>
          <a:ext cx="0" cy="0"/>
          <a:chOff x="0" y="0"/>
          <a:chExt cx="0" cy="0"/>
        </a:xfrm>
      </p:grpSpPr>
      <p:sp>
        <p:nvSpPr>
          <p:cNvPr id="441" name="Google Shape;441;p51"/>
          <p:cNvSpPr txBox="1">
            <a:spLocks noGrp="1"/>
          </p:cNvSpPr>
          <p:nvPr>
            <p:ph type="title"/>
          </p:nvPr>
        </p:nvSpPr>
        <p:spPr>
          <a:xfrm>
            <a:off x="443810" y="198157"/>
            <a:ext cx="7886700" cy="50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400" dirty="0" smtClean="0">
                <a:latin typeface="Georgia" panose="02040502050405020303" pitchFamily="18" charset="0"/>
                <a:ea typeface="Times New Roman"/>
                <a:cs typeface="Times New Roman"/>
                <a:sym typeface="Times New Roman"/>
              </a:rPr>
              <a:t>Resources, Slide 1</a:t>
            </a:r>
            <a:endParaRPr sz="4400" dirty="0">
              <a:latin typeface="Georgia" panose="02040502050405020303" pitchFamily="18" charset="0"/>
              <a:ea typeface="Times New Roman"/>
              <a:cs typeface="Times New Roman"/>
              <a:sym typeface="Times New Roman"/>
            </a:endParaRPr>
          </a:p>
        </p:txBody>
      </p:sp>
      <p:sp>
        <p:nvSpPr>
          <p:cNvPr id="442" name="Google Shape;442;p51"/>
          <p:cNvSpPr txBox="1">
            <a:spLocks noGrp="1"/>
          </p:cNvSpPr>
          <p:nvPr>
            <p:ph type="body" idx="1"/>
          </p:nvPr>
        </p:nvSpPr>
        <p:spPr>
          <a:xfrm>
            <a:off x="211015" y="869057"/>
            <a:ext cx="8792308" cy="427444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None/>
            </a:pPr>
            <a:r>
              <a:rPr lang="en" sz="2400" dirty="0">
                <a:solidFill>
                  <a:srgbClr val="2DA2BF"/>
                </a:solidFill>
                <a:latin typeface="Georgia" panose="02040502050405020303" pitchFamily="18" charset="0"/>
              </a:rPr>
              <a:t>▶</a:t>
            </a:r>
            <a:r>
              <a:rPr lang="en" sz="2400" dirty="0">
                <a:solidFill>
                  <a:schemeClr val="dk1"/>
                </a:solidFill>
                <a:latin typeface="Georgia" panose="02040502050405020303" pitchFamily="18" charset="0"/>
                <a:ea typeface="Times New Roman"/>
                <a:cs typeface="Times New Roman"/>
                <a:sym typeface="Times New Roman"/>
              </a:rPr>
              <a:t>Grisham-Brown, J., Pretti-Frontczak, K. (2011) </a:t>
            </a:r>
            <a:r>
              <a:rPr lang="en" sz="2400" i="1" dirty="0">
                <a:solidFill>
                  <a:schemeClr val="dk1"/>
                </a:solidFill>
                <a:latin typeface="Georgia" panose="02040502050405020303" pitchFamily="18" charset="0"/>
                <a:ea typeface="Times New Roman"/>
                <a:cs typeface="Times New Roman"/>
                <a:sym typeface="Times New Roman"/>
              </a:rPr>
              <a:t>Assessing Children in Blended Programs.</a:t>
            </a:r>
            <a:r>
              <a:rPr lang="en" sz="2400" dirty="0">
                <a:solidFill>
                  <a:schemeClr val="dk1"/>
                </a:solidFill>
                <a:latin typeface="Georgia" panose="02040502050405020303" pitchFamily="18" charset="0"/>
                <a:ea typeface="Times New Roman"/>
                <a:cs typeface="Times New Roman"/>
                <a:sym typeface="Times New Roman"/>
              </a:rPr>
              <a:t> Baltimore: Paul H. </a:t>
            </a:r>
            <a:r>
              <a:rPr lang="en" sz="2400" dirty="0" smtClean="0">
                <a:solidFill>
                  <a:schemeClr val="dk1"/>
                </a:solidFill>
                <a:latin typeface="Georgia" panose="02040502050405020303" pitchFamily="18" charset="0"/>
                <a:ea typeface="Times New Roman"/>
                <a:cs typeface="Times New Roman"/>
                <a:sym typeface="Times New Roman"/>
              </a:rPr>
              <a:t>Brookes</a:t>
            </a:r>
            <a:endParaRPr sz="2400" dirty="0">
              <a:solidFill>
                <a:schemeClr val="dk1"/>
              </a:solidFill>
              <a:latin typeface="Georgia" panose="02040502050405020303" pitchFamily="18" charset="0"/>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r>
              <a:rPr lang="en" sz="2400" dirty="0">
                <a:solidFill>
                  <a:srgbClr val="2DA2BF"/>
                </a:solidFill>
                <a:latin typeface="Georgia" panose="02040502050405020303" pitchFamily="18" charset="0"/>
                <a:ea typeface="Times New Roman"/>
                <a:cs typeface="Times New Roman"/>
                <a:sym typeface="Times New Roman"/>
              </a:rPr>
              <a:t>▶</a:t>
            </a:r>
            <a:r>
              <a:rPr lang="en" sz="2400" dirty="0">
                <a:solidFill>
                  <a:schemeClr val="dk1"/>
                </a:solidFill>
                <a:latin typeface="Georgia" panose="02040502050405020303" pitchFamily="18" charset="0"/>
                <a:ea typeface="Times New Roman"/>
                <a:cs typeface="Times New Roman"/>
                <a:sym typeface="Times New Roman"/>
              </a:rPr>
              <a:t>Bagnio, Neisworth, Pretti-Frontczak (2010) </a:t>
            </a:r>
            <a:r>
              <a:rPr lang="en" sz="2400" b="1" i="1" dirty="0">
                <a:solidFill>
                  <a:schemeClr val="dk1"/>
                </a:solidFill>
                <a:latin typeface="Georgia" panose="02040502050405020303" pitchFamily="18" charset="0"/>
                <a:ea typeface="Times New Roman"/>
                <a:cs typeface="Times New Roman"/>
                <a:sym typeface="Times New Roman"/>
              </a:rPr>
              <a:t>LINKing Authentic Assessment and Early Childhood Intervention: </a:t>
            </a:r>
            <a:r>
              <a:rPr lang="en" sz="2400" i="1" dirty="0">
                <a:solidFill>
                  <a:schemeClr val="dk1"/>
                </a:solidFill>
                <a:latin typeface="Georgia" panose="02040502050405020303" pitchFamily="18" charset="0"/>
                <a:ea typeface="Times New Roman"/>
                <a:cs typeface="Times New Roman"/>
                <a:sym typeface="Times New Roman"/>
              </a:rPr>
              <a:t>Best Measures for Best Practices by NAEYC Developmentally Appropriate Practices in Early Childhood Settings. </a:t>
            </a:r>
            <a:r>
              <a:rPr lang="en" sz="2400" dirty="0">
                <a:solidFill>
                  <a:schemeClr val="dk1"/>
                </a:solidFill>
                <a:latin typeface="Georgia" panose="02040502050405020303" pitchFamily="18" charset="0"/>
                <a:ea typeface="Times New Roman"/>
                <a:cs typeface="Times New Roman"/>
                <a:sym typeface="Times New Roman"/>
              </a:rPr>
              <a:t>Baltimore: Paul H. </a:t>
            </a:r>
            <a:r>
              <a:rPr lang="en" sz="2400" dirty="0" smtClean="0">
                <a:solidFill>
                  <a:schemeClr val="dk1"/>
                </a:solidFill>
                <a:latin typeface="Georgia" panose="02040502050405020303" pitchFamily="18" charset="0"/>
                <a:ea typeface="Times New Roman"/>
                <a:cs typeface="Times New Roman"/>
                <a:sym typeface="Times New Roman"/>
              </a:rPr>
              <a:t>Brookes</a:t>
            </a:r>
          </a:p>
          <a:p>
            <a:pPr marL="0" lvl="0" indent="0">
              <a:lnSpc>
                <a:spcPct val="115000"/>
              </a:lnSpc>
              <a:spcBef>
                <a:spcPts val="0"/>
              </a:spcBef>
              <a:buSzPts val="1100"/>
              <a:buNone/>
            </a:pPr>
            <a:r>
              <a:rPr lang="en" sz="2400" dirty="0">
                <a:solidFill>
                  <a:srgbClr val="2DA2BF"/>
                </a:solidFill>
                <a:latin typeface="Georgia" panose="02040502050405020303" pitchFamily="18" charset="0"/>
                <a:ea typeface="Times New Roman"/>
                <a:cs typeface="Times New Roman"/>
                <a:sym typeface="Times New Roman"/>
              </a:rPr>
              <a:t>▶ </a:t>
            </a:r>
            <a:r>
              <a:rPr lang="en-US" sz="2400" dirty="0" smtClean="0">
                <a:solidFill>
                  <a:schemeClr val="dk1"/>
                </a:solidFill>
                <a:latin typeface="Georgia" panose="02040502050405020303" pitchFamily="18" charset="0"/>
                <a:ea typeface="Times New Roman"/>
                <a:cs typeface="Times New Roman"/>
                <a:sym typeface="Times New Roman"/>
              </a:rPr>
              <a:t>ECTA </a:t>
            </a:r>
            <a:r>
              <a:rPr lang="en-US" sz="2400" dirty="0">
                <a:solidFill>
                  <a:schemeClr val="dk1"/>
                </a:solidFill>
                <a:latin typeface="Georgia" panose="02040502050405020303" pitchFamily="18" charset="0"/>
                <a:ea typeface="Times New Roman"/>
                <a:cs typeface="Times New Roman"/>
                <a:sym typeface="Times New Roman"/>
              </a:rPr>
              <a:t>website: Screening, Evaluation and Assessment</a:t>
            </a:r>
          </a:p>
          <a:p>
            <a:pPr marL="0" lvl="0" indent="0">
              <a:lnSpc>
                <a:spcPct val="115000"/>
              </a:lnSpc>
              <a:spcBef>
                <a:spcPts val="0"/>
              </a:spcBef>
              <a:buSzPts val="1100"/>
              <a:buNone/>
            </a:pPr>
            <a:r>
              <a:rPr lang="en-US" sz="2400" u="sng" dirty="0">
                <a:solidFill>
                  <a:schemeClr val="hlink"/>
                </a:solidFill>
                <a:latin typeface="Georgia" panose="02040502050405020303" pitchFamily="18" charset="0"/>
                <a:ea typeface="Times New Roman"/>
                <a:cs typeface="Times New Roman"/>
                <a:sym typeface="Times New Roman"/>
                <a:hlinkClick r:id="rId3" tooltip="web link"/>
              </a:rPr>
              <a:t>http://ectacenter.org/topics/earlyid/screeneval.asp</a:t>
            </a:r>
            <a:endParaRPr lang="en-US" sz="2400" u="sng" dirty="0">
              <a:solidFill>
                <a:schemeClr val="hlink"/>
              </a:solidFill>
              <a:latin typeface="Georgia" panose="02040502050405020303" pitchFamily="18" charset="0"/>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sz="2400" dirty="0">
              <a:solidFill>
                <a:schemeClr val="dk1"/>
              </a:solidFill>
              <a:latin typeface="Georgia" panose="02040502050405020303" pitchFamily="18" charset="0"/>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731" y="231641"/>
            <a:ext cx="7886700" cy="373270"/>
          </a:xfrm>
        </p:spPr>
        <p:txBody>
          <a:bodyPr/>
          <a:lstStyle/>
          <a:p>
            <a:r>
              <a:rPr lang="en" sz="4400" dirty="0">
                <a:latin typeface="Georgia" panose="02040502050405020303" pitchFamily="18" charset="0"/>
                <a:ea typeface="Times New Roman"/>
                <a:cs typeface="Times New Roman"/>
                <a:sym typeface="Times New Roman"/>
              </a:rPr>
              <a:t>Resources, Slide </a:t>
            </a:r>
            <a:r>
              <a:rPr lang="en" sz="4400" dirty="0" smtClean="0">
                <a:latin typeface="Georgia" panose="02040502050405020303" pitchFamily="18" charset="0"/>
                <a:ea typeface="Times New Roman"/>
                <a:cs typeface="Times New Roman"/>
                <a:sym typeface="Times New Roman"/>
              </a:rPr>
              <a:t>2</a:t>
            </a:r>
            <a:endParaRPr lang="en-US" sz="4400" dirty="0"/>
          </a:p>
        </p:txBody>
      </p:sp>
      <p:sp>
        <p:nvSpPr>
          <p:cNvPr id="3" name="Text Placeholder 2"/>
          <p:cNvSpPr>
            <a:spLocks noGrp="1"/>
          </p:cNvSpPr>
          <p:nvPr>
            <p:ph type="body" idx="1"/>
          </p:nvPr>
        </p:nvSpPr>
        <p:spPr>
          <a:xfrm>
            <a:off x="154743" y="904985"/>
            <a:ext cx="8834511" cy="3892098"/>
          </a:xfrm>
        </p:spPr>
        <p:txBody>
          <a:bodyPr/>
          <a:lstStyle/>
          <a:p>
            <a:pPr marL="0" lvl="0" indent="0">
              <a:lnSpc>
                <a:spcPct val="115000"/>
              </a:lnSpc>
              <a:spcBef>
                <a:spcPts val="0"/>
              </a:spcBef>
              <a:buSzPts val="1100"/>
              <a:buNone/>
            </a:pPr>
            <a:r>
              <a:rPr lang="en-US" sz="2400" dirty="0" smtClean="0">
                <a:solidFill>
                  <a:srgbClr val="2DA2BF"/>
                </a:solidFill>
                <a:latin typeface="Georgia" panose="02040502050405020303" pitchFamily="18" charset="0"/>
                <a:ea typeface="Times New Roman"/>
                <a:cs typeface="Times New Roman"/>
                <a:sym typeface="Times New Roman"/>
              </a:rPr>
              <a:t>▶</a:t>
            </a:r>
            <a:r>
              <a:rPr lang="en-US" sz="2400" dirty="0">
                <a:solidFill>
                  <a:schemeClr val="dk1"/>
                </a:solidFill>
                <a:latin typeface="Georgia" panose="02040502050405020303" pitchFamily="18" charset="0"/>
                <a:ea typeface="Times New Roman"/>
                <a:cs typeface="Times New Roman"/>
                <a:sym typeface="Times New Roman"/>
              </a:rPr>
              <a:t>ECTA website: Improving Systems, Practices and Outcomes-Performance Checklists</a:t>
            </a:r>
          </a:p>
          <a:p>
            <a:pPr marL="0" lvl="0" indent="0">
              <a:lnSpc>
                <a:spcPct val="115000"/>
              </a:lnSpc>
              <a:spcBef>
                <a:spcPts val="0"/>
              </a:spcBef>
              <a:buSzPts val="1100"/>
              <a:buNone/>
            </a:pPr>
            <a:r>
              <a:rPr lang="en-US" sz="2400" u="sng" dirty="0">
                <a:solidFill>
                  <a:schemeClr val="hlink"/>
                </a:solidFill>
                <a:latin typeface="Georgia" panose="02040502050405020303" pitchFamily="18" charset="0"/>
                <a:ea typeface="Times New Roman"/>
                <a:cs typeface="Times New Roman"/>
                <a:sym typeface="Times New Roman"/>
                <a:hlinkClick r:id="rId2" tooltip="web link"/>
              </a:rPr>
              <a:t>http://</a:t>
            </a:r>
            <a:r>
              <a:rPr lang="en-US" sz="2400" u="sng" dirty="0" smtClean="0">
                <a:solidFill>
                  <a:schemeClr val="hlink"/>
                </a:solidFill>
                <a:latin typeface="Georgia" panose="02040502050405020303" pitchFamily="18" charset="0"/>
                <a:ea typeface="Times New Roman"/>
                <a:cs typeface="Times New Roman"/>
                <a:sym typeface="Times New Roman"/>
                <a:hlinkClick r:id="rId2" tooltip="web link"/>
              </a:rPr>
              <a:t>ectacenter.org/decrp/type-checklists.asp</a:t>
            </a:r>
            <a:endParaRPr lang="en-US" sz="2400" u="sng" dirty="0" smtClean="0">
              <a:solidFill>
                <a:schemeClr val="hlink"/>
              </a:solidFill>
              <a:latin typeface="Georgia" panose="02040502050405020303" pitchFamily="18" charset="0"/>
              <a:ea typeface="Times New Roman"/>
              <a:cs typeface="Times New Roman"/>
              <a:sym typeface="Times New Roman"/>
            </a:endParaRPr>
          </a:p>
          <a:p>
            <a:pPr marL="0" lvl="0" indent="0">
              <a:lnSpc>
                <a:spcPct val="115000"/>
              </a:lnSpc>
              <a:spcBef>
                <a:spcPts val="400"/>
              </a:spcBef>
              <a:buSzPts val="1100"/>
              <a:buNone/>
            </a:pPr>
            <a:r>
              <a:rPr lang="en-US" sz="2400" dirty="0" smtClean="0">
                <a:solidFill>
                  <a:srgbClr val="2DA2BF"/>
                </a:solidFill>
                <a:latin typeface="Georgia" panose="02040502050405020303" pitchFamily="18" charset="0"/>
                <a:ea typeface="Times New Roman"/>
                <a:cs typeface="Times New Roman"/>
                <a:sym typeface="Times New Roman"/>
              </a:rPr>
              <a:t>▶</a:t>
            </a:r>
            <a:r>
              <a:rPr lang="en-US" sz="2400" dirty="0">
                <a:solidFill>
                  <a:schemeClr val="dk1"/>
                </a:solidFill>
                <a:latin typeface="Georgia" panose="02040502050405020303" pitchFamily="18" charset="0"/>
                <a:ea typeface="Times New Roman"/>
                <a:cs typeface="Times New Roman"/>
                <a:sym typeface="Times New Roman"/>
              </a:rPr>
              <a:t>Data Decision Making Tools   </a:t>
            </a:r>
            <a:r>
              <a:rPr lang="en-US" sz="2400" u="sng" dirty="0">
                <a:solidFill>
                  <a:schemeClr val="hlink"/>
                </a:solidFill>
                <a:latin typeface="Georgia" panose="02040502050405020303" pitchFamily="18" charset="0"/>
                <a:ea typeface="Times New Roman"/>
                <a:cs typeface="Times New Roman"/>
                <a:sym typeface="Times New Roman"/>
                <a:hlinkClick r:id="rId3" tooltip="web link"/>
              </a:rPr>
              <a:t>http://</a:t>
            </a:r>
            <a:r>
              <a:rPr lang="en-US" sz="2400" u="sng" dirty="0" smtClean="0">
                <a:solidFill>
                  <a:schemeClr val="hlink"/>
                </a:solidFill>
                <a:latin typeface="Georgia" panose="02040502050405020303" pitchFamily="18" charset="0"/>
                <a:ea typeface="Times New Roman"/>
                <a:cs typeface="Times New Roman"/>
                <a:sym typeface="Times New Roman"/>
                <a:hlinkClick r:id="rId3" tooltip="web link"/>
              </a:rPr>
              <a:t>challengingbehavior.cbcs.usf.edu/Implementation/data/index.html</a:t>
            </a:r>
            <a:endParaRPr lang="en-US" sz="2400" u="sng" dirty="0" smtClean="0">
              <a:solidFill>
                <a:schemeClr val="hlink"/>
              </a:solidFill>
              <a:latin typeface="Georgia" panose="02040502050405020303" pitchFamily="18" charset="0"/>
              <a:ea typeface="Times New Roman"/>
              <a:cs typeface="Times New Roman"/>
              <a:sym typeface="Times New Roman"/>
            </a:endParaRPr>
          </a:p>
          <a:p>
            <a:pPr marL="0" lvl="0" indent="0">
              <a:lnSpc>
                <a:spcPct val="115000"/>
              </a:lnSpc>
              <a:spcBef>
                <a:spcPts val="400"/>
              </a:spcBef>
              <a:buSzPts val="1100"/>
              <a:buNone/>
            </a:pPr>
            <a:r>
              <a:rPr lang="en-US" sz="2400" dirty="0" smtClean="0">
                <a:solidFill>
                  <a:srgbClr val="2DA2BF"/>
                </a:solidFill>
                <a:latin typeface="Georgia" panose="02040502050405020303" pitchFamily="18" charset="0"/>
                <a:ea typeface="Times New Roman"/>
                <a:cs typeface="Times New Roman"/>
                <a:sym typeface="Times New Roman"/>
              </a:rPr>
              <a:t>▶</a:t>
            </a:r>
            <a:r>
              <a:rPr lang="en-US" sz="2400" dirty="0">
                <a:solidFill>
                  <a:schemeClr val="dk1"/>
                </a:solidFill>
                <a:latin typeface="Georgia" panose="02040502050405020303" pitchFamily="18" charset="0"/>
                <a:ea typeface="Times New Roman"/>
                <a:cs typeface="Times New Roman"/>
                <a:sym typeface="Times New Roman"/>
              </a:rPr>
              <a:t>ECTA &amp; NCPMI: Look-Think-Act </a:t>
            </a:r>
            <a:r>
              <a:rPr lang="en-US" sz="2400" u="sng" dirty="0">
                <a:solidFill>
                  <a:schemeClr val="hlink"/>
                </a:solidFill>
                <a:latin typeface="Georgia" panose="02040502050405020303" pitchFamily="18" charset="0"/>
                <a:ea typeface="Times New Roman"/>
                <a:cs typeface="Times New Roman"/>
                <a:sym typeface="Times New Roman"/>
                <a:hlinkClick r:id="rId4" tooltip="web link"/>
              </a:rPr>
              <a:t>https://ectacenter.org/~pdfs/sig/5_3_lta_introduction.pdf</a:t>
            </a:r>
            <a:endParaRPr lang="en-US" sz="2400" dirty="0">
              <a:solidFill>
                <a:schemeClr val="dk1"/>
              </a:solidFill>
              <a:latin typeface="Georgia" panose="02040502050405020303" pitchFamily="18" charset="0"/>
              <a:ea typeface="Times New Roman"/>
              <a:cs typeface="Times New Roman"/>
              <a:sym typeface="Times New Roman"/>
            </a:endParaRPr>
          </a:p>
          <a:p>
            <a:pPr marL="0" lvl="0" indent="0">
              <a:lnSpc>
                <a:spcPct val="115000"/>
              </a:lnSpc>
              <a:spcBef>
                <a:spcPts val="400"/>
              </a:spcBef>
              <a:buSzPts val="1100"/>
              <a:buNone/>
            </a:pPr>
            <a:endParaRPr lang="en-US" sz="2400" dirty="0">
              <a:solidFill>
                <a:schemeClr val="dk1"/>
              </a:solidFill>
              <a:latin typeface="Georgia" panose="02040502050405020303" pitchFamily="18" charset="0"/>
            </a:endParaRPr>
          </a:p>
          <a:p>
            <a:pPr marL="171450" lvl="0" indent="-38100">
              <a:spcBef>
                <a:spcPts val="0"/>
              </a:spcBef>
              <a:spcAft>
                <a:spcPts val="1600"/>
              </a:spcAft>
              <a:buSzPts val="2100"/>
              <a:buNone/>
            </a:pPr>
            <a:endParaRPr lang="en-US" sz="2400" dirty="0">
              <a:latin typeface="Georgia" panose="02040502050405020303" pitchFamily="18" charset="0"/>
            </a:endParaRPr>
          </a:p>
          <a:p>
            <a:endParaRPr lang="en-US" sz="2400" dirty="0"/>
          </a:p>
        </p:txBody>
      </p:sp>
    </p:spTree>
    <p:extLst>
      <p:ext uri="{BB962C8B-B14F-4D97-AF65-F5344CB8AC3E}">
        <p14:creationId xmlns:p14="http://schemas.microsoft.com/office/powerpoint/2010/main" val="498857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8" name="Google Shape;448;p52"/>
          <p:cNvSpPr txBox="1">
            <a:spLocks noGrp="1"/>
          </p:cNvSpPr>
          <p:nvPr>
            <p:ph type="title"/>
          </p:nvPr>
        </p:nvSpPr>
        <p:spPr>
          <a:xfrm>
            <a:off x="628650" y="273844"/>
            <a:ext cx="7886700" cy="499879"/>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4400" dirty="0">
                <a:latin typeface="Georgia" panose="02040502050405020303" pitchFamily="18" charset="0"/>
                <a:ea typeface="Times New Roman"/>
                <a:cs typeface="Times New Roman"/>
                <a:sym typeface="Times New Roman"/>
              </a:rPr>
              <a:t>Thank You!</a:t>
            </a:r>
            <a:endParaRPr sz="4400" dirty="0">
              <a:latin typeface="Georgia" panose="02040502050405020303" pitchFamily="18" charset="0"/>
              <a:ea typeface="Times New Roman"/>
              <a:cs typeface="Times New Roman"/>
              <a:sym typeface="Times New Roman"/>
            </a:endParaRPr>
          </a:p>
        </p:txBody>
      </p:sp>
      <p:sp>
        <p:nvSpPr>
          <p:cNvPr id="449" name="Google Shape;449;p52"/>
          <p:cNvSpPr txBox="1">
            <a:spLocks noGrp="1"/>
          </p:cNvSpPr>
          <p:nvPr>
            <p:ph type="body" idx="1"/>
          </p:nvPr>
        </p:nvSpPr>
        <p:spPr>
          <a:xfrm>
            <a:off x="347296" y="773723"/>
            <a:ext cx="8613824" cy="3263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 sz="2400" dirty="0">
                <a:solidFill>
                  <a:srgbClr val="000000"/>
                </a:solidFill>
                <a:latin typeface="Georgia" panose="02040502050405020303" pitchFamily="18" charset="0"/>
                <a:ea typeface="Times New Roman"/>
                <a:cs typeface="Times New Roman"/>
                <a:sym typeface="Times New Roman"/>
              </a:rPr>
              <a:t>If you have any questions about the content in this module or need further assistance implementing a systems approach to early childhood inclusive practices, please contact the early childhood staff at the following T/TACs.</a:t>
            </a:r>
            <a:endParaRPr sz="24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600"/>
              </a:spcBef>
              <a:spcAft>
                <a:spcPts val="0"/>
              </a:spcAft>
              <a:buNone/>
            </a:pPr>
            <a:r>
              <a:rPr lang="en" sz="2400" dirty="0">
                <a:solidFill>
                  <a:srgbClr val="000000"/>
                </a:solidFill>
                <a:latin typeface="Georgia" panose="02040502050405020303" pitchFamily="18" charset="0"/>
                <a:ea typeface="Times New Roman"/>
                <a:cs typeface="Times New Roman"/>
                <a:sym typeface="Times New Roman"/>
              </a:rPr>
              <a:t>Regions 1&amp;8	 VCU	804-828-6947 or 434-292-3723</a:t>
            </a:r>
            <a:endParaRPr sz="24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600"/>
              </a:spcBef>
              <a:spcAft>
                <a:spcPts val="0"/>
              </a:spcAft>
              <a:buNone/>
            </a:pPr>
            <a:r>
              <a:rPr lang="en" sz="2400" dirty="0">
                <a:solidFill>
                  <a:srgbClr val="000000"/>
                </a:solidFill>
                <a:latin typeface="Georgia" panose="02040502050405020303" pitchFamily="18" charset="0"/>
                <a:ea typeface="Times New Roman"/>
                <a:cs typeface="Times New Roman"/>
                <a:sym typeface="Times New Roman"/>
              </a:rPr>
              <a:t>Regions 2&amp;3   </a:t>
            </a:r>
            <a:r>
              <a:rPr lang="en" sz="2400" dirty="0" smtClean="0">
                <a:solidFill>
                  <a:srgbClr val="000000"/>
                </a:solidFill>
                <a:latin typeface="Georgia" panose="02040502050405020303" pitchFamily="18" charset="0"/>
                <a:ea typeface="Times New Roman"/>
                <a:cs typeface="Times New Roman"/>
                <a:sym typeface="Times New Roman"/>
              </a:rPr>
              <a:t>	ODU</a:t>
            </a:r>
            <a:r>
              <a:rPr lang="en" sz="2400" dirty="0">
                <a:solidFill>
                  <a:srgbClr val="000000"/>
                </a:solidFill>
                <a:latin typeface="Georgia" panose="02040502050405020303" pitchFamily="18" charset="0"/>
                <a:ea typeface="Times New Roman"/>
                <a:cs typeface="Times New Roman"/>
                <a:sym typeface="Times New Roman"/>
              </a:rPr>
              <a:t>	757-683-4333</a:t>
            </a:r>
            <a:endParaRPr sz="24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600"/>
              </a:spcBef>
              <a:spcAft>
                <a:spcPts val="0"/>
              </a:spcAft>
              <a:buNone/>
            </a:pPr>
            <a:r>
              <a:rPr lang="en" sz="2400" dirty="0">
                <a:solidFill>
                  <a:srgbClr val="000000"/>
                </a:solidFill>
                <a:latin typeface="Georgia" panose="02040502050405020303" pitchFamily="18" charset="0"/>
                <a:ea typeface="Times New Roman"/>
                <a:cs typeface="Times New Roman"/>
                <a:sym typeface="Times New Roman"/>
              </a:rPr>
              <a:t>Region 4		GMU	703-993-4496</a:t>
            </a:r>
            <a:endParaRPr sz="24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600"/>
              </a:spcBef>
              <a:spcAft>
                <a:spcPts val="0"/>
              </a:spcAft>
              <a:buNone/>
            </a:pPr>
            <a:r>
              <a:rPr lang="en" sz="2400" dirty="0">
                <a:solidFill>
                  <a:srgbClr val="000000"/>
                </a:solidFill>
                <a:latin typeface="Georgia" panose="02040502050405020303" pitchFamily="18" charset="0"/>
                <a:ea typeface="Times New Roman"/>
                <a:cs typeface="Times New Roman"/>
                <a:sym typeface="Times New Roman"/>
              </a:rPr>
              <a:t>Region 5		JMU	540-568-6746</a:t>
            </a:r>
            <a:endParaRPr sz="24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600"/>
              </a:spcBef>
              <a:spcAft>
                <a:spcPts val="1600"/>
              </a:spcAft>
              <a:buNone/>
            </a:pPr>
            <a:r>
              <a:rPr lang="en" sz="2400" dirty="0">
                <a:solidFill>
                  <a:srgbClr val="000000"/>
                </a:solidFill>
                <a:latin typeface="Georgia" panose="02040502050405020303" pitchFamily="18" charset="0"/>
                <a:ea typeface="Times New Roman"/>
                <a:cs typeface="Times New Roman"/>
                <a:sym typeface="Times New Roman"/>
              </a:rPr>
              <a:t>Regions 6&amp;7	VT	</a:t>
            </a:r>
            <a:r>
              <a:rPr lang="en" sz="2400" dirty="0" smtClean="0">
                <a:solidFill>
                  <a:srgbClr val="000000"/>
                </a:solidFill>
                <a:latin typeface="Georgia" panose="02040502050405020303" pitchFamily="18" charset="0"/>
                <a:ea typeface="Times New Roman"/>
                <a:cs typeface="Times New Roman"/>
                <a:sym typeface="Times New Roman"/>
              </a:rPr>
              <a:t>540-231-5167</a:t>
            </a:r>
            <a:endParaRPr sz="24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sp>
        <p:nvSpPr>
          <p:cNvPr id="95" name="Google Shape;95;p19"/>
          <p:cNvSpPr txBox="1"/>
          <p:nvPr/>
        </p:nvSpPr>
        <p:spPr>
          <a:xfrm>
            <a:off x="4452257" y="285534"/>
            <a:ext cx="4528457" cy="5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Candara"/>
              <a:buNone/>
            </a:pPr>
            <a:r>
              <a:rPr lang="en" sz="2400" b="1" i="0" u="none" strike="noStrike" cap="none" dirty="0">
                <a:solidFill>
                  <a:schemeClr val="dk1"/>
                </a:solidFill>
                <a:latin typeface="Georgia" panose="02040502050405020303" pitchFamily="18" charset="0"/>
                <a:ea typeface="Times New Roman"/>
                <a:cs typeface="Times New Roman"/>
                <a:sym typeface="Times New Roman"/>
              </a:rPr>
              <a:t>Professional Development</a:t>
            </a:r>
            <a:endParaRPr sz="2400" dirty="0">
              <a:latin typeface="Georgia" panose="02040502050405020303" pitchFamily="18" charset="0"/>
              <a:ea typeface="Times New Roman"/>
              <a:cs typeface="Times New Roman"/>
              <a:sym typeface="Times New Roman"/>
            </a:endParaRPr>
          </a:p>
        </p:txBody>
      </p:sp>
      <p:sp>
        <p:nvSpPr>
          <p:cNvPr id="8" name="Title 7"/>
          <p:cNvSpPr>
            <a:spLocks noGrp="1"/>
          </p:cNvSpPr>
          <p:nvPr>
            <p:ph type="title"/>
          </p:nvPr>
        </p:nvSpPr>
        <p:spPr>
          <a:xfrm>
            <a:off x="311700" y="747508"/>
            <a:ext cx="4465016" cy="2886004"/>
          </a:xfrm>
        </p:spPr>
        <p:txBody>
          <a:bodyPr/>
          <a:lstStyle/>
          <a:p>
            <a:pPr lvl="0"/>
            <a:r>
              <a:rPr lang="en-US" sz="4000" dirty="0">
                <a:solidFill>
                  <a:schemeClr val="tx1">
                    <a:lumMod val="95000"/>
                    <a:lumOff val="5000"/>
                  </a:schemeClr>
                </a:solidFill>
                <a:latin typeface="Georgia" panose="02040502050405020303" pitchFamily="18" charset="0"/>
                <a:ea typeface="Times New Roman"/>
                <a:cs typeface="Times New Roman"/>
                <a:sym typeface="Times New Roman"/>
              </a:rPr>
              <a:t>Designing </a:t>
            </a:r>
            <a:r>
              <a:rPr lang="en-US" sz="4000" dirty="0" smtClean="0">
                <a:solidFill>
                  <a:schemeClr val="tx1">
                    <a:lumMod val="95000"/>
                    <a:lumOff val="5000"/>
                  </a:schemeClr>
                </a:solidFill>
                <a:latin typeface="Georgia" panose="02040502050405020303" pitchFamily="18" charset="0"/>
                <a:ea typeface="Times New Roman"/>
                <a:cs typeface="Times New Roman"/>
                <a:sym typeface="Times New Roman"/>
              </a:rPr>
              <a:t>and Implementing</a:t>
            </a:r>
            <a:br>
              <a:rPr lang="en-US" sz="4000" dirty="0" smtClean="0">
                <a:solidFill>
                  <a:schemeClr val="tx1">
                    <a:lumMod val="95000"/>
                    <a:lumOff val="5000"/>
                  </a:schemeClr>
                </a:solidFill>
                <a:latin typeface="Georgia" panose="02040502050405020303" pitchFamily="18" charset="0"/>
                <a:ea typeface="Times New Roman"/>
                <a:cs typeface="Times New Roman"/>
                <a:sym typeface="Times New Roman"/>
              </a:rPr>
            </a:br>
            <a:r>
              <a:rPr lang="en-US" sz="4000" dirty="0" smtClean="0">
                <a:solidFill>
                  <a:schemeClr val="tx1">
                    <a:lumMod val="95000"/>
                    <a:lumOff val="5000"/>
                  </a:schemeClr>
                </a:solidFill>
                <a:latin typeface="Georgia" panose="02040502050405020303" pitchFamily="18" charset="0"/>
                <a:ea typeface="Times New Roman"/>
                <a:cs typeface="Times New Roman"/>
                <a:sym typeface="Times New Roman"/>
              </a:rPr>
              <a:t>Curriculum </a:t>
            </a:r>
            <a:r>
              <a:rPr lang="en-US" sz="4000" dirty="0">
                <a:solidFill>
                  <a:schemeClr val="tx1">
                    <a:lumMod val="95000"/>
                    <a:lumOff val="5000"/>
                  </a:schemeClr>
                </a:solidFill>
                <a:latin typeface="Georgia" panose="02040502050405020303" pitchFamily="18" charset="0"/>
                <a:ea typeface="Times New Roman"/>
                <a:cs typeface="Times New Roman"/>
                <a:sym typeface="Times New Roman"/>
              </a:rPr>
              <a:t/>
            </a:r>
            <a:br>
              <a:rPr lang="en-US" sz="4000" dirty="0">
                <a:solidFill>
                  <a:schemeClr val="tx1">
                    <a:lumMod val="95000"/>
                    <a:lumOff val="5000"/>
                  </a:schemeClr>
                </a:solidFill>
                <a:latin typeface="Georgia" panose="02040502050405020303" pitchFamily="18" charset="0"/>
                <a:ea typeface="Times New Roman"/>
                <a:cs typeface="Times New Roman"/>
                <a:sym typeface="Times New Roman"/>
              </a:rPr>
            </a:br>
            <a:r>
              <a:rPr lang="en-US" sz="4000" dirty="0">
                <a:solidFill>
                  <a:schemeClr val="tx1">
                    <a:lumMod val="95000"/>
                    <a:lumOff val="5000"/>
                  </a:schemeClr>
                </a:solidFill>
                <a:latin typeface="Georgia" panose="02040502050405020303" pitchFamily="18" charset="0"/>
                <a:ea typeface="Times New Roman"/>
                <a:cs typeface="Times New Roman"/>
                <a:sym typeface="Times New Roman"/>
              </a:rPr>
              <a:t>Framework </a:t>
            </a:r>
            <a:br>
              <a:rPr lang="en-US" sz="4000" dirty="0">
                <a:solidFill>
                  <a:schemeClr val="tx1">
                    <a:lumMod val="95000"/>
                    <a:lumOff val="5000"/>
                  </a:schemeClr>
                </a:solidFill>
                <a:latin typeface="Georgia" panose="02040502050405020303" pitchFamily="18" charset="0"/>
                <a:ea typeface="Times New Roman"/>
                <a:cs typeface="Times New Roman"/>
                <a:sym typeface="Times New Roman"/>
              </a:rPr>
            </a:br>
            <a:r>
              <a:rPr lang="en-US" sz="4000" dirty="0">
                <a:solidFill>
                  <a:schemeClr val="tx1">
                    <a:lumMod val="95000"/>
                    <a:lumOff val="5000"/>
                  </a:schemeClr>
                </a:solidFill>
                <a:latin typeface="Georgia" panose="02040502050405020303" pitchFamily="18" charset="0"/>
                <a:ea typeface="Times New Roman"/>
                <a:cs typeface="Times New Roman"/>
                <a:sym typeface="Times New Roman"/>
              </a:rPr>
              <a:t>for ALL Children</a:t>
            </a:r>
            <a:br>
              <a:rPr lang="en-US" sz="4000" dirty="0">
                <a:solidFill>
                  <a:schemeClr val="tx1">
                    <a:lumMod val="95000"/>
                    <a:lumOff val="5000"/>
                  </a:schemeClr>
                </a:solidFill>
                <a:latin typeface="Georgia" panose="02040502050405020303" pitchFamily="18" charset="0"/>
                <a:ea typeface="Times New Roman"/>
                <a:cs typeface="Times New Roman"/>
                <a:sym typeface="Times New Roman"/>
              </a:rPr>
            </a:br>
            <a:endParaRPr lang="en-US" sz="4000" dirty="0"/>
          </a:p>
        </p:txBody>
      </p:sp>
      <p:grpSp>
        <p:nvGrpSpPr>
          <p:cNvPr id="4" name="Group 3" descr="Assessment is the first panel of the umbrella illustrating the elements of a curriculum framework .  Other areas are scope and sequence, activities &amp; instruction and progress monitoring."/>
          <p:cNvGrpSpPr/>
          <p:nvPr/>
        </p:nvGrpSpPr>
        <p:grpSpPr>
          <a:xfrm>
            <a:off x="4611195" y="885155"/>
            <a:ext cx="3021242" cy="2748356"/>
            <a:chOff x="4611195" y="885155"/>
            <a:chExt cx="3021242" cy="2748356"/>
          </a:xfrm>
        </p:grpSpPr>
        <p:pic>
          <p:nvPicPr>
            <p:cNvPr id="18" name="Picture 17" descr="Assessment is the first panel of the umbrella illustrating the elements of a curriculum framework .  Other areas are scope and sequence, activities &amp; instruction and progress monitoring.&#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195" y="885155"/>
              <a:ext cx="3021242" cy="2679735"/>
            </a:xfrm>
            <a:prstGeom prst="rect">
              <a:avLst/>
            </a:prstGeom>
          </p:spPr>
        </p:pic>
        <p:cxnSp>
          <p:nvCxnSpPr>
            <p:cNvPr id="103" name="Google Shape;103;p19"/>
            <p:cNvCxnSpPr/>
            <p:nvPr/>
          </p:nvCxnSpPr>
          <p:spPr>
            <a:xfrm flipV="1">
              <a:off x="4913246" y="3126567"/>
              <a:ext cx="1254041" cy="506944"/>
            </a:xfrm>
            <a:prstGeom prst="straightConnector1">
              <a:avLst/>
            </a:prstGeom>
            <a:noFill/>
            <a:ln w="57150" cap="flat" cmpd="sng">
              <a:solidFill>
                <a:schemeClr val="dk1"/>
              </a:solidFill>
              <a:prstDash val="solid"/>
              <a:round/>
              <a:headEnd type="none" w="sm" len="sm"/>
              <a:tailEnd type="stealth" w="lg" len="lg"/>
            </a:ln>
            <a:effectLst>
              <a:outerShdw blurRad="39999" dist="20000" dir="5400000" rotWithShape="0">
                <a:srgbClr val="000000">
                  <a:alpha val="37250"/>
                </a:srgbClr>
              </a:outerShdw>
            </a:effectLst>
          </p:spPr>
        </p:cxnSp>
      </p:grpSp>
      <p:sp>
        <p:nvSpPr>
          <p:cNvPr id="99" name="Google Shape;99;p19"/>
          <p:cNvSpPr/>
          <p:nvPr/>
        </p:nvSpPr>
        <p:spPr>
          <a:xfrm>
            <a:off x="125725" y="4430500"/>
            <a:ext cx="7506712"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2400" b="0" i="0" u="sng" strike="noStrike" cap="none" dirty="0">
                <a:solidFill>
                  <a:schemeClr val="hlink"/>
                </a:solidFill>
                <a:latin typeface="Georgia" panose="02040502050405020303" pitchFamily="18" charset="0"/>
                <a:sym typeface="Arial"/>
                <a:hlinkClick r:id="rId4"/>
              </a:rPr>
              <a:t>Grisham-Brown, Hemmeter, &amp; Pretti-Frontczak, 2005</a:t>
            </a:r>
            <a:endParaRPr sz="2400" b="0" i="0" u="none" strike="noStrike" cap="none" dirty="0">
              <a:solidFill>
                <a:srgbClr val="000000"/>
              </a:solidFill>
              <a:latin typeface="Georgia" panose="02040502050405020303" pitchFamily="18" charset="0"/>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718458" y="193221"/>
            <a:ext cx="8142514" cy="102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508"/>
              <a:buFont typeface="Helvetica Neue"/>
              <a:buNone/>
            </a:pPr>
            <a:r>
              <a:rPr lang="en" sz="6030" b="1" i="0" u="none" strike="noStrike" cap="none" dirty="0">
                <a:solidFill>
                  <a:schemeClr val="dk2"/>
                </a:solidFill>
                <a:latin typeface="Georgia" panose="02040502050405020303" pitchFamily="18" charset="0"/>
                <a:ea typeface="Helvetica Neue"/>
                <a:cs typeface="Helvetica Neue"/>
                <a:sym typeface="Helvetica Neue"/>
              </a:rPr>
              <a:t>          </a:t>
            </a:r>
            <a:r>
              <a:rPr lang="en" sz="6030" i="0" u="none" strike="noStrike" cap="none" dirty="0">
                <a:solidFill>
                  <a:schemeClr val="dk2"/>
                </a:solidFill>
                <a:latin typeface="Georgia" panose="02040502050405020303" pitchFamily="18" charset="0"/>
                <a:ea typeface="Helvetica Neue"/>
                <a:cs typeface="Helvetica Neue"/>
                <a:sym typeface="Helvetica Neue"/>
              </a:rPr>
              <a:t> </a:t>
            </a:r>
            <a:r>
              <a:rPr lang="en" sz="4400" b="1" i="0" u="none" strike="noStrike" cap="none" dirty="0">
                <a:solidFill>
                  <a:srgbClr val="000000"/>
                </a:solidFill>
                <a:latin typeface="Georgia" panose="02040502050405020303" pitchFamily="18" charset="0"/>
                <a:ea typeface="Times New Roman"/>
                <a:cs typeface="Times New Roman"/>
                <a:sym typeface="Times New Roman"/>
              </a:rPr>
              <a:t>“DATA”</a:t>
            </a:r>
            <a:br>
              <a:rPr lang="en" sz="4400" b="1" i="0" u="none" strike="noStrike" cap="none" dirty="0">
                <a:solidFill>
                  <a:srgbClr val="000000"/>
                </a:solidFill>
                <a:latin typeface="Georgia" panose="02040502050405020303" pitchFamily="18" charset="0"/>
                <a:ea typeface="Times New Roman"/>
                <a:cs typeface="Times New Roman"/>
                <a:sym typeface="Times New Roman"/>
              </a:rPr>
            </a:br>
            <a:r>
              <a:rPr lang="en" sz="3600" b="1" i="0" u="none" strike="noStrike" cap="none" dirty="0">
                <a:solidFill>
                  <a:srgbClr val="000000"/>
                </a:solidFill>
                <a:latin typeface="Georgia" panose="02040502050405020303" pitchFamily="18" charset="0"/>
                <a:ea typeface="Helvetica Neue"/>
                <a:cs typeface="Helvetica Neue"/>
                <a:sym typeface="Helvetica Neue"/>
              </a:rPr>
              <a:t/>
            </a:r>
            <a:br>
              <a:rPr lang="en" sz="3600" b="1" i="0" u="none" strike="noStrike" cap="none" dirty="0">
                <a:solidFill>
                  <a:srgbClr val="000000"/>
                </a:solidFill>
                <a:latin typeface="Georgia" panose="02040502050405020303" pitchFamily="18" charset="0"/>
                <a:ea typeface="Helvetica Neue"/>
                <a:cs typeface="Helvetica Neue"/>
                <a:sym typeface="Helvetica Neue"/>
              </a:rPr>
            </a:br>
            <a:r>
              <a:rPr lang="en" sz="3600" b="1" i="0" u="none" strike="noStrike" cap="none" dirty="0">
                <a:solidFill>
                  <a:srgbClr val="000000"/>
                </a:solidFill>
                <a:latin typeface="Georgia" panose="02040502050405020303" pitchFamily="18" charset="0"/>
                <a:ea typeface="Times New Roman"/>
                <a:cs typeface="Times New Roman"/>
                <a:sym typeface="Times New Roman"/>
              </a:rPr>
              <a:t>IT’S NOT A FOUR LETTER WORD!</a:t>
            </a:r>
            <a:r>
              <a:rPr lang="en" sz="3600" b="1" i="0" u="none" strike="noStrike" cap="none" dirty="0">
                <a:solidFill>
                  <a:srgbClr val="000000"/>
                </a:solidFill>
                <a:latin typeface="Georgia" panose="02040502050405020303" pitchFamily="18" charset="0"/>
                <a:ea typeface="Helvetica Neue"/>
                <a:cs typeface="Helvetica Neue"/>
                <a:sym typeface="Helvetica Neue"/>
              </a:rPr>
              <a:t/>
            </a:r>
            <a:br>
              <a:rPr lang="en" sz="3600" b="1" i="0" u="none" strike="noStrike" cap="none" dirty="0">
                <a:solidFill>
                  <a:srgbClr val="000000"/>
                </a:solidFill>
                <a:latin typeface="Georgia" panose="02040502050405020303" pitchFamily="18" charset="0"/>
                <a:ea typeface="Helvetica Neue"/>
                <a:cs typeface="Helvetica Neue"/>
                <a:sym typeface="Helvetica Neue"/>
              </a:rPr>
            </a:br>
            <a:r>
              <a:rPr lang="en" sz="3600" b="1" i="0" u="none" strike="noStrike" cap="none" dirty="0">
                <a:solidFill>
                  <a:schemeClr val="dk2"/>
                </a:solidFill>
                <a:latin typeface="Georgia" panose="02040502050405020303" pitchFamily="18" charset="0"/>
                <a:ea typeface="Helvetica Neue"/>
                <a:cs typeface="Helvetica Neue"/>
                <a:sym typeface="Helvetica Neue"/>
              </a:rPr>
              <a:t/>
            </a:r>
            <a:br>
              <a:rPr lang="en" sz="3600" b="1" i="0" u="none" strike="noStrike" cap="none" dirty="0">
                <a:solidFill>
                  <a:schemeClr val="dk2"/>
                </a:solidFill>
                <a:latin typeface="Georgia" panose="02040502050405020303" pitchFamily="18" charset="0"/>
                <a:ea typeface="Helvetica Neue"/>
                <a:cs typeface="Helvetica Neue"/>
                <a:sym typeface="Helvetica Neue"/>
              </a:rPr>
            </a:br>
            <a:r>
              <a:rPr lang="en" sz="3600" b="1" i="0" u="none" strike="noStrike" cap="none" dirty="0">
                <a:solidFill>
                  <a:schemeClr val="dk2"/>
                </a:solidFill>
                <a:latin typeface="Georgia" panose="02040502050405020303" pitchFamily="18" charset="0"/>
                <a:ea typeface="Helvetica Neue"/>
                <a:cs typeface="Helvetica Neue"/>
                <a:sym typeface="Helvetica Neue"/>
              </a:rPr>
              <a:t/>
            </a:r>
            <a:br>
              <a:rPr lang="en" sz="3600" b="1" i="0" u="none" strike="noStrike" cap="none" dirty="0">
                <a:solidFill>
                  <a:schemeClr val="dk2"/>
                </a:solidFill>
                <a:latin typeface="Georgia" panose="02040502050405020303" pitchFamily="18" charset="0"/>
                <a:ea typeface="Helvetica Neue"/>
                <a:cs typeface="Helvetica Neue"/>
                <a:sym typeface="Helvetica Neue"/>
              </a:rPr>
            </a:br>
            <a:r>
              <a:rPr lang="en" sz="3600" b="1" i="0" u="none" strike="noStrike" cap="none" dirty="0">
                <a:solidFill>
                  <a:schemeClr val="dk2"/>
                </a:solidFill>
                <a:latin typeface="Georgia" panose="02040502050405020303" pitchFamily="18" charset="0"/>
                <a:ea typeface="Helvetica Neue"/>
                <a:cs typeface="Helvetica Neue"/>
                <a:sym typeface="Helvetica Neue"/>
              </a:rPr>
              <a:t/>
            </a:r>
            <a:br>
              <a:rPr lang="en" sz="3600" b="1" i="0" u="none" strike="noStrike" cap="none" dirty="0">
                <a:solidFill>
                  <a:schemeClr val="dk2"/>
                </a:solidFill>
                <a:latin typeface="Georgia" panose="02040502050405020303" pitchFamily="18" charset="0"/>
                <a:ea typeface="Helvetica Neue"/>
                <a:cs typeface="Helvetica Neue"/>
                <a:sym typeface="Helvetica Neue"/>
              </a:rPr>
            </a:br>
            <a:r>
              <a:rPr lang="en" sz="3600" b="1" i="0" u="none" strike="noStrike" cap="none" dirty="0">
                <a:solidFill>
                  <a:schemeClr val="dk2"/>
                </a:solidFill>
                <a:latin typeface="Georgia" panose="02040502050405020303" pitchFamily="18" charset="0"/>
                <a:ea typeface="Helvetica Neue"/>
                <a:cs typeface="Helvetica Neue"/>
                <a:sym typeface="Helvetica Neue"/>
              </a:rPr>
              <a:t/>
            </a:r>
            <a:br>
              <a:rPr lang="en" sz="3600" b="1" i="0" u="none" strike="noStrike" cap="none" dirty="0">
                <a:solidFill>
                  <a:schemeClr val="dk2"/>
                </a:solidFill>
                <a:latin typeface="Georgia" panose="02040502050405020303" pitchFamily="18" charset="0"/>
                <a:ea typeface="Helvetica Neue"/>
                <a:cs typeface="Helvetica Neue"/>
                <a:sym typeface="Helvetica Neue"/>
              </a:rPr>
            </a:br>
            <a:r>
              <a:rPr lang="en" sz="3600" b="1" i="0" u="none" strike="noStrike" cap="none" dirty="0">
                <a:solidFill>
                  <a:schemeClr val="dk2"/>
                </a:solidFill>
                <a:latin typeface="Georgia" panose="02040502050405020303" pitchFamily="18" charset="0"/>
                <a:ea typeface="Helvetica Neue"/>
                <a:cs typeface="Helvetica Neue"/>
                <a:sym typeface="Helvetica Neue"/>
              </a:rPr>
              <a:t/>
            </a:r>
            <a:br>
              <a:rPr lang="en" sz="3600" b="1" i="0" u="none" strike="noStrike" cap="none" dirty="0">
                <a:solidFill>
                  <a:schemeClr val="dk2"/>
                </a:solidFill>
                <a:latin typeface="Georgia" panose="02040502050405020303" pitchFamily="18" charset="0"/>
                <a:ea typeface="Helvetica Neue"/>
                <a:cs typeface="Helvetica Neue"/>
                <a:sym typeface="Helvetica Neue"/>
              </a:rPr>
            </a:br>
            <a:r>
              <a:rPr lang="en" sz="3600" b="1" i="0" u="none" strike="noStrike" cap="none" dirty="0">
                <a:solidFill>
                  <a:schemeClr val="dk2"/>
                </a:solidFill>
                <a:latin typeface="Georgia" panose="02040502050405020303" pitchFamily="18" charset="0"/>
                <a:ea typeface="Helvetica Neue"/>
                <a:cs typeface="Helvetica Neue"/>
                <a:sym typeface="Helvetica Neue"/>
              </a:rPr>
              <a:t/>
            </a:r>
            <a:br>
              <a:rPr lang="en" sz="3600" b="1" i="0" u="none" strike="noStrike" cap="none" dirty="0">
                <a:solidFill>
                  <a:schemeClr val="dk2"/>
                </a:solidFill>
                <a:latin typeface="Georgia" panose="02040502050405020303" pitchFamily="18" charset="0"/>
                <a:ea typeface="Helvetica Neue"/>
                <a:cs typeface="Helvetica Neue"/>
                <a:sym typeface="Helvetica Neue"/>
              </a:rPr>
            </a:br>
            <a:endParaRPr sz="3600" b="1" i="0" u="none" strike="noStrike" cap="none" dirty="0">
              <a:solidFill>
                <a:schemeClr val="dk2"/>
              </a:solidFill>
              <a:latin typeface="Georgia" panose="02040502050405020303" pitchFamily="18" charset="0"/>
              <a:ea typeface="Helvetica Neue"/>
              <a:cs typeface="Helvetica Neue"/>
              <a:sym typeface="Helvetica Neue"/>
            </a:endParaRPr>
          </a:p>
        </p:txBody>
      </p:sp>
      <p:pic>
        <p:nvPicPr>
          <p:cNvPr id="111" name="Google Shape;111;p20" descr="&quot;&quot;"/>
          <p:cNvPicPr preferRelativeResize="0"/>
          <p:nvPr/>
        </p:nvPicPr>
        <p:blipFill>
          <a:blip r:embed="rId3">
            <a:alphaModFix/>
          </a:blip>
          <a:stretch>
            <a:fillRect/>
          </a:stretch>
        </p:blipFill>
        <p:spPr>
          <a:xfrm>
            <a:off x="3415150" y="2378450"/>
            <a:ext cx="2571154" cy="247976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pic>
        <p:nvPicPr>
          <p:cNvPr id="2" name="Picture 1" descr="Think, Look, Act Model&#10;Think: Organize your data and consider using visual displays (graphs) that can guide decision making&#10;Think: Analyze your data using key questions that lead to decision-making&#10;Act: Create and implement an action plan based on data analysis"/>
          <p:cNvPicPr>
            <a:picLocks noChangeAspect="1"/>
          </p:cNvPicPr>
          <p:nvPr/>
        </p:nvPicPr>
        <p:blipFill>
          <a:blip r:embed="rId3"/>
          <a:stretch>
            <a:fillRect/>
          </a:stretch>
        </p:blipFill>
        <p:spPr>
          <a:xfrm>
            <a:off x="628650" y="1322387"/>
            <a:ext cx="7372350" cy="3514725"/>
          </a:xfrm>
          <a:prstGeom prst="rect">
            <a:avLst/>
          </a:prstGeom>
        </p:spPr>
      </p:pic>
      <p:sp>
        <p:nvSpPr>
          <p:cNvPr id="118" name="Google Shape;118;p21"/>
          <p:cNvSpPr txBox="1">
            <a:spLocks noGrp="1"/>
          </p:cNvSpPr>
          <p:nvPr>
            <p:ph type="title"/>
          </p:nvPr>
        </p:nvSpPr>
        <p:spPr>
          <a:xfrm>
            <a:off x="1143000" y="426300"/>
            <a:ext cx="6858000" cy="597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800"/>
              <a:buFont typeface="Helvetica Neue"/>
              <a:buNone/>
            </a:pPr>
            <a:r>
              <a:rPr lang="en" sz="4400" i="0" u="none" strike="noStrike" cap="none" dirty="0">
                <a:solidFill>
                  <a:srgbClr val="000000"/>
                </a:solidFill>
                <a:latin typeface="Georgia" panose="02040502050405020303" pitchFamily="18" charset="0"/>
                <a:ea typeface="Times New Roman"/>
                <a:cs typeface="Times New Roman"/>
                <a:sym typeface="Times New Roman"/>
              </a:rPr>
              <a:t>Using Your Data</a:t>
            </a:r>
            <a:endParaRPr sz="44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699" y="149542"/>
            <a:ext cx="8520600" cy="707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800"/>
              <a:buFont typeface="Helvetica Neue"/>
              <a:buNone/>
            </a:pPr>
            <a:r>
              <a:rPr lang="en" sz="4400" i="0" u="none" strike="noStrike" cap="none" dirty="0">
                <a:solidFill>
                  <a:srgbClr val="000000"/>
                </a:solidFill>
                <a:latin typeface="Georgia" panose="02040502050405020303" pitchFamily="18" charset="0"/>
                <a:ea typeface="Times New Roman"/>
                <a:cs typeface="Times New Roman"/>
                <a:sym typeface="Times New Roman"/>
              </a:rPr>
              <a:t>Performance </a:t>
            </a:r>
            <a:r>
              <a:rPr lang="en" sz="4400" i="0" u="none" strike="noStrike" cap="none" dirty="0" smtClean="0">
                <a:solidFill>
                  <a:srgbClr val="000000"/>
                </a:solidFill>
                <a:latin typeface="Georgia" panose="02040502050405020303" pitchFamily="18" charset="0"/>
                <a:ea typeface="Times New Roman"/>
                <a:cs typeface="Times New Roman"/>
                <a:sym typeface="Times New Roman"/>
              </a:rPr>
              <a:t>Monitoring, Slide 1</a:t>
            </a:r>
            <a:endParaRPr sz="4400" dirty="0">
              <a:solidFill>
                <a:srgbClr val="000000"/>
              </a:solidFill>
              <a:latin typeface="Georgia" panose="02040502050405020303" pitchFamily="18" charset="0"/>
              <a:ea typeface="Times New Roman"/>
              <a:cs typeface="Times New Roman"/>
              <a:sym typeface="Times New Roman"/>
            </a:endParaRPr>
          </a:p>
        </p:txBody>
      </p:sp>
      <p:sp>
        <p:nvSpPr>
          <p:cNvPr id="145" name="Google Shape;145;p22"/>
          <p:cNvSpPr txBox="1"/>
          <p:nvPr/>
        </p:nvSpPr>
        <p:spPr>
          <a:xfrm>
            <a:off x="269927" y="1908287"/>
            <a:ext cx="2089433" cy="18350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Arial"/>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Used to Revise Activities and Instruction</a:t>
            </a:r>
            <a:endParaRPr sz="2400" dirty="0">
              <a:latin typeface="Georgia" panose="02040502050405020303" pitchFamily="18" charset="0"/>
              <a:ea typeface="Times New Roman"/>
              <a:cs typeface="Times New Roman"/>
              <a:sym typeface="Times New Roman"/>
            </a:endParaRPr>
          </a:p>
        </p:txBody>
      </p:sp>
      <p:sp>
        <p:nvSpPr>
          <p:cNvPr id="151" name="Google Shape;151;p22"/>
          <p:cNvSpPr txBox="1"/>
          <p:nvPr/>
        </p:nvSpPr>
        <p:spPr>
          <a:xfrm>
            <a:off x="6902096" y="1112547"/>
            <a:ext cx="2067936" cy="25737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Arial"/>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Performance monitoring varies in:</a:t>
            </a:r>
            <a:endParaRPr sz="2400" dirty="0">
              <a:latin typeface="Georgia" panose="02040502050405020303" pitchFamily="18" charset="0"/>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500"/>
              <a:buFont typeface="Arial"/>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 </a:t>
            </a:r>
            <a:r>
              <a:rPr lang="en" sz="2400" i="1" u="none" strike="noStrike" cap="none" dirty="0">
                <a:solidFill>
                  <a:schemeClr val="dk1"/>
                </a:solidFill>
                <a:latin typeface="Georgia" panose="02040502050405020303" pitchFamily="18" charset="0"/>
                <a:ea typeface="Times New Roman"/>
                <a:cs typeface="Times New Roman"/>
                <a:sym typeface="Times New Roman"/>
              </a:rPr>
              <a:t>frequency,</a:t>
            </a:r>
            <a:endParaRPr sz="2400" dirty="0">
              <a:latin typeface="Georgia" panose="02040502050405020303" pitchFamily="18" charset="0"/>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500"/>
              <a:buFont typeface="Arial"/>
              <a:buNone/>
            </a:pPr>
            <a:r>
              <a:rPr lang="en" sz="2400" i="1" u="none" strike="noStrike" cap="none" dirty="0">
                <a:solidFill>
                  <a:schemeClr val="dk1"/>
                </a:solidFill>
                <a:latin typeface="Georgia" panose="02040502050405020303" pitchFamily="18" charset="0"/>
                <a:ea typeface="Times New Roman"/>
                <a:cs typeface="Times New Roman"/>
                <a:sym typeface="Times New Roman"/>
              </a:rPr>
              <a:t>intensity, </a:t>
            </a:r>
            <a:endParaRPr sz="2400" dirty="0">
              <a:latin typeface="Georgia" panose="02040502050405020303" pitchFamily="18" charset="0"/>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500"/>
              <a:buFont typeface="Arial"/>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and</a:t>
            </a:r>
            <a:r>
              <a:rPr lang="en" sz="2400" i="1" u="none" strike="noStrike" cap="none" dirty="0">
                <a:solidFill>
                  <a:schemeClr val="dk1"/>
                </a:solidFill>
                <a:latin typeface="Georgia" panose="02040502050405020303" pitchFamily="18" charset="0"/>
                <a:ea typeface="Times New Roman"/>
                <a:cs typeface="Times New Roman"/>
                <a:sym typeface="Times New Roman"/>
              </a:rPr>
              <a:t> intent.</a:t>
            </a:r>
            <a:endParaRPr sz="2400" dirty="0">
              <a:latin typeface="Georgia" panose="02040502050405020303" pitchFamily="18" charset="0"/>
              <a:ea typeface="Times New Roman"/>
              <a:cs typeface="Times New Roman"/>
              <a:sym typeface="Times New Roman"/>
            </a:endParaRPr>
          </a:p>
        </p:txBody>
      </p:sp>
      <p:pic>
        <p:nvPicPr>
          <p:cNvPr id="2" name="Picture 1" descr="Tiered System of Support- the progress toward outcomes becomes more intense and concentrated/targeted as the needs of the student are more selective as you go up the pyramid, going from Tier 1 to 2 to 3.  &#10;"/>
          <p:cNvPicPr>
            <a:picLocks noChangeAspect="1"/>
          </p:cNvPicPr>
          <p:nvPr/>
        </p:nvPicPr>
        <p:blipFill>
          <a:blip r:embed="rId3"/>
          <a:stretch>
            <a:fillRect/>
          </a:stretch>
        </p:blipFill>
        <p:spPr>
          <a:xfrm>
            <a:off x="2724884" y="1112547"/>
            <a:ext cx="3811687" cy="36650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240418" y="77972"/>
            <a:ext cx="8319407" cy="994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800"/>
              <a:buFont typeface="Helvetica Neue"/>
              <a:buNone/>
            </a:pPr>
            <a:r>
              <a:rPr lang="en" sz="4400" i="0" u="none" strike="noStrike" cap="none" dirty="0">
                <a:solidFill>
                  <a:srgbClr val="000000"/>
                </a:solidFill>
                <a:latin typeface="Georgia" panose="02040502050405020303" pitchFamily="18" charset="0"/>
                <a:ea typeface="Times New Roman"/>
                <a:cs typeface="Times New Roman"/>
                <a:sym typeface="Times New Roman"/>
              </a:rPr>
              <a:t>Performance </a:t>
            </a:r>
            <a:r>
              <a:rPr lang="en" sz="4400" i="0" u="none" strike="noStrike" cap="none" dirty="0" smtClean="0">
                <a:solidFill>
                  <a:srgbClr val="000000"/>
                </a:solidFill>
                <a:latin typeface="Georgia" panose="02040502050405020303" pitchFamily="18" charset="0"/>
                <a:ea typeface="Times New Roman"/>
                <a:cs typeface="Times New Roman"/>
                <a:sym typeface="Times New Roman"/>
              </a:rPr>
              <a:t>Monitoring, Slide 2</a:t>
            </a:r>
            <a:endParaRPr sz="4400" dirty="0">
              <a:solidFill>
                <a:srgbClr val="000000"/>
              </a:solidFill>
              <a:latin typeface="Georgia" panose="02040502050405020303" pitchFamily="18" charset="0"/>
              <a:ea typeface="Times New Roman"/>
              <a:cs typeface="Times New Roman"/>
              <a:sym typeface="Times New Roman"/>
            </a:endParaRPr>
          </a:p>
        </p:txBody>
      </p:sp>
      <p:pic>
        <p:nvPicPr>
          <p:cNvPr id="2" name="Picture 1" descr="According to the this diagram, the CBA will need to be re-administered to assess progress toward common outcomes. Repeat administration of target probes that emerge from CBA for your tier 2 outcomes. Collect data on individual skills for particular children using counts, tallies, etc. toward individual outcomes for your tier 3 outcomes.&#10;"/>
          <p:cNvPicPr>
            <a:picLocks noChangeAspect="1"/>
          </p:cNvPicPr>
          <p:nvPr/>
        </p:nvPicPr>
        <p:blipFill>
          <a:blip r:embed="rId3"/>
          <a:stretch>
            <a:fillRect/>
          </a:stretch>
        </p:blipFill>
        <p:spPr>
          <a:xfrm>
            <a:off x="3837562" y="1243848"/>
            <a:ext cx="3742558" cy="3487887"/>
          </a:xfrm>
          <a:prstGeom prst="rect">
            <a:avLst/>
          </a:prstGeom>
        </p:spPr>
      </p:pic>
      <p:sp>
        <p:nvSpPr>
          <p:cNvPr id="167" name="Google Shape;167;p23"/>
          <p:cNvSpPr txBox="1"/>
          <p:nvPr/>
        </p:nvSpPr>
        <p:spPr>
          <a:xfrm>
            <a:off x="6491791" y="3373308"/>
            <a:ext cx="2756587" cy="6895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Arial"/>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TIER 1: </a:t>
            </a:r>
            <a:r>
              <a:rPr lang="en" sz="2400" i="0" u="none" strike="noStrike" cap="none" dirty="0" smtClean="0">
                <a:solidFill>
                  <a:schemeClr val="dk1"/>
                </a:solidFill>
                <a:latin typeface="Georgia" panose="02040502050405020303" pitchFamily="18" charset="0"/>
                <a:ea typeface="Times New Roman"/>
                <a:cs typeface="Times New Roman"/>
                <a:sym typeface="Times New Roman"/>
              </a:rPr>
              <a:t>Universal Instruction</a:t>
            </a:r>
            <a:endParaRPr sz="2400" dirty="0">
              <a:latin typeface="Georgia" panose="02040502050405020303" pitchFamily="18" charset="0"/>
              <a:ea typeface="Times New Roman"/>
              <a:cs typeface="Times New Roman"/>
              <a:sym typeface="Times New Roman"/>
            </a:endParaRPr>
          </a:p>
        </p:txBody>
      </p:sp>
      <p:sp>
        <p:nvSpPr>
          <p:cNvPr id="164" name="Google Shape;164;p23"/>
          <p:cNvSpPr txBox="1"/>
          <p:nvPr/>
        </p:nvSpPr>
        <p:spPr>
          <a:xfrm>
            <a:off x="76200" y="3837939"/>
            <a:ext cx="3209994" cy="109146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Quattrocento Sans"/>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Re-administer CBA originally conducted to obtain baseline</a:t>
            </a:r>
            <a:endParaRPr sz="2400" dirty="0">
              <a:latin typeface="Georgia" panose="02040502050405020303" pitchFamily="18" charset="0"/>
              <a:ea typeface="Times New Roman"/>
              <a:cs typeface="Times New Roman"/>
              <a:sym typeface="Times New Roman"/>
            </a:endParaRPr>
          </a:p>
        </p:txBody>
      </p:sp>
      <p:sp>
        <p:nvSpPr>
          <p:cNvPr id="168" name="Google Shape;168;p23"/>
          <p:cNvSpPr txBox="1"/>
          <p:nvPr/>
        </p:nvSpPr>
        <p:spPr>
          <a:xfrm>
            <a:off x="6285823" y="2419156"/>
            <a:ext cx="2941118" cy="891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Arial"/>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TIER 2:  </a:t>
            </a:r>
            <a:r>
              <a:rPr lang="en" sz="2400" dirty="0" smtClean="0">
                <a:solidFill>
                  <a:schemeClr val="dk1"/>
                </a:solidFill>
                <a:latin typeface="Georgia" panose="02040502050405020303" pitchFamily="18" charset="0"/>
                <a:ea typeface="Times New Roman"/>
                <a:cs typeface="Times New Roman"/>
                <a:sym typeface="Times New Roman"/>
              </a:rPr>
              <a:t>Targeted Instruction</a:t>
            </a:r>
            <a:endParaRPr sz="2400" dirty="0">
              <a:latin typeface="Georgia" panose="02040502050405020303" pitchFamily="18" charset="0"/>
              <a:ea typeface="Times New Roman"/>
              <a:cs typeface="Times New Roman"/>
              <a:sym typeface="Times New Roman"/>
            </a:endParaRPr>
          </a:p>
        </p:txBody>
      </p:sp>
      <p:sp>
        <p:nvSpPr>
          <p:cNvPr id="165" name="Google Shape;165;p23"/>
          <p:cNvSpPr txBox="1"/>
          <p:nvPr/>
        </p:nvSpPr>
        <p:spPr>
          <a:xfrm>
            <a:off x="-1030" y="2612571"/>
            <a:ext cx="4563571" cy="1092103"/>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Quattrocento Sans"/>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Repeated administration of targeted probes that emerge from CBA</a:t>
            </a:r>
            <a:endParaRPr sz="2400" dirty="0">
              <a:latin typeface="Georgia" panose="02040502050405020303" pitchFamily="18" charset="0"/>
              <a:ea typeface="Times New Roman"/>
              <a:cs typeface="Times New Roman"/>
              <a:sym typeface="Times New Roman"/>
            </a:endParaRPr>
          </a:p>
        </p:txBody>
      </p:sp>
      <p:sp>
        <p:nvSpPr>
          <p:cNvPr id="169" name="Google Shape;169;p23"/>
          <p:cNvSpPr txBox="1"/>
          <p:nvPr/>
        </p:nvSpPr>
        <p:spPr>
          <a:xfrm>
            <a:off x="6382005" y="1243848"/>
            <a:ext cx="2675296" cy="7613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Arial"/>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TIER 3:  Intensive </a:t>
            </a:r>
            <a:r>
              <a:rPr lang="en" sz="2400" i="0" u="none" strike="noStrike" cap="none" dirty="0" smtClean="0">
                <a:solidFill>
                  <a:schemeClr val="dk1"/>
                </a:solidFill>
                <a:latin typeface="Georgia" panose="02040502050405020303" pitchFamily="18" charset="0"/>
                <a:ea typeface="Times New Roman"/>
                <a:cs typeface="Times New Roman"/>
                <a:sym typeface="Times New Roman"/>
              </a:rPr>
              <a:t>Instruction</a:t>
            </a:r>
            <a:endParaRPr sz="2400" dirty="0">
              <a:latin typeface="Georgia" panose="02040502050405020303" pitchFamily="18" charset="0"/>
              <a:ea typeface="Times New Roman"/>
              <a:cs typeface="Times New Roman"/>
              <a:sym typeface="Times New Roman"/>
            </a:endParaRPr>
          </a:p>
        </p:txBody>
      </p:sp>
      <p:sp>
        <p:nvSpPr>
          <p:cNvPr id="166" name="Google Shape;166;p23"/>
          <p:cNvSpPr txBox="1"/>
          <p:nvPr/>
        </p:nvSpPr>
        <p:spPr>
          <a:xfrm>
            <a:off x="86359" y="692264"/>
            <a:ext cx="4288164" cy="184184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Quattrocento Sans"/>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Collect systematic data on individual skills for particular children using counts and tallies, written narratives, and/or permanent products</a:t>
            </a:r>
            <a:endParaRPr sz="24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76929" y="167130"/>
            <a:ext cx="9144788" cy="59529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800"/>
              <a:buFont typeface="Helvetica Neue"/>
              <a:buNone/>
            </a:pPr>
            <a:r>
              <a:rPr lang="en" sz="4400" i="0" u="none" strike="noStrike" cap="none" dirty="0">
                <a:solidFill>
                  <a:srgbClr val="000000"/>
                </a:solidFill>
                <a:latin typeface="Georgia" panose="02040502050405020303" pitchFamily="18" charset="0"/>
                <a:ea typeface="Times New Roman"/>
                <a:cs typeface="Times New Roman"/>
                <a:sym typeface="Times New Roman"/>
              </a:rPr>
              <a:t>Performance </a:t>
            </a:r>
            <a:r>
              <a:rPr lang="en" sz="4400" i="0" u="none" strike="noStrike" cap="none" dirty="0" smtClean="0">
                <a:solidFill>
                  <a:srgbClr val="000000"/>
                </a:solidFill>
                <a:latin typeface="Georgia" panose="02040502050405020303" pitchFamily="18" charset="0"/>
                <a:ea typeface="Times New Roman"/>
                <a:cs typeface="Times New Roman"/>
                <a:sym typeface="Times New Roman"/>
              </a:rPr>
              <a:t>Monitoring, Slide 3</a:t>
            </a:r>
            <a:endParaRPr sz="4400" dirty="0">
              <a:solidFill>
                <a:srgbClr val="000000"/>
              </a:solidFill>
              <a:latin typeface="Georgia" panose="02040502050405020303" pitchFamily="18" charset="0"/>
              <a:ea typeface="Times New Roman"/>
              <a:cs typeface="Times New Roman"/>
              <a:sym typeface="Times New Roman"/>
            </a:endParaRPr>
          </a:p>
        </p:txBody>
      </p:sp>
      <p:pic>
        <p:nvPicPr>
          <p:cNvPr id="21" name="Picture 20" descr="This slide gives a description of how often we need to take data, according to the tiers. &#10;Tier 1: Annually, semi-annually, quarterly&#10;Tier 2: Weekly, bi-weekly&#10;Tier 3: Minute by minute, hourly, daily, weekly"/>
          <p:cNvPicPr>
            <a:picLocks noChangeAspect="1"/>
          </p:cNvPicPr>
          <p:nvPr/>
        </p:nvPicPr>
        <p:blipFill>
          <a:blip r:embed="rId3"/>
          <a:stretch>
            <a:fillRect/>
          </a:stretch>
        </p:blipFill>
        <p:spPr>
          <a:xfrm>
            <a:off x="3837562" y="1243848"/>
            <a:ext cx="3742558" cy="3487887"/>
          </a:xfrm>
          <a:prstGeom prst="rect">
            <a:avLst/>
          </a:prstGeom>
        </p:spPr>
      </p:pic>
      <p:sp>
        <p:nvSpPr>
          <p:cNvPr id="2" name="Rectangle 1"/>
          <p:cNvSpPr/>
          <p:nvPr/>
        </p:nvSpPr>
        <p:spPr>
          <a:xfrm>
            <a:off x="6624532" y="3412816"/>
            <a:ext cx="2597185" cy="830997"/>
          </a:xfrm>
          <a:prstGeom prst="rect">
            <a:avLst/>
          </a:prstGeom>
        </p:spPr>
        <p:txBody>
          <a:bodyPr wrap="none">
            <a:spAutoFit/>
          </a:bodyPr>
          <a:lstStyle/>
          <a:p>
            <a:pPr lvl="0" algn="ctr">
              <a:buClr>
                <a:schemeClr val="dk1"/>
              </a:buClr>
              <a:buSzPts val="450"/>
            </a:pPr>
            <a:r>
              <a:rPr lang="en-US" sz="2400" dirty="0">
                <a:solidFill>
                  <a:schemeClr val="dk1"/>
                </a:solidFill>
                <a:latin typeface="Georgia" panose="02040502050405020303" pitchFamily="18" charset="0"/>
                <a:ea typeface="Times New Roman"/>
                <a:cs typeface="Times New Roman"/>
                <a:sym typeface="Times New Roman"/>
              </a:rPr>
              <a:t>TIER 1: </a:t>
            </a:r>
            <a:r>
              <a:rPr lang="en-US" sz="2400" dirty="0" smtClean="0">
                <a:solidFill>
                  <a:schemeClr val="dk1"/>
                </a:solidFill>
                <a:latin typeface="Georgia" panose="02040502050405020303" pitchFamily="18" charset="0"/>
                <a:ea typeface="Times New Roman"/>
                <a:cs typeface="Times New Roman"/>
                <a:sym typeface="Times New Roman"/>
              </a:rPr>
              <a:t>Universal</a:t>
            </a:r>
          </a:p>
          <a:p>
            <a:pPr lvl="0" algn="ctr">
              <a:buClr>
                <a:schemeClr val="dk1"/>
              </a:buClr>
              <a:buSzPts val="450"/>
            </a:pPr>
            <a:r>
              <a:rPr lang="en-US" sz="2400" dirty="0" smtClean="0">
                <a:solidFill>
                  <a:schemeClr val="dk1"/>
                </a:solidFill>
                <a:latin typeface="Georgia" panose="02040502050405020303" pitchFamily="18" charset="0"/>
                <a:ea typeface="Times New Roman"/>
                <a:cs typeface="Times New Roman"/>
                <a:sym typeface="Times New Roman"/>
              </a:rPr>
              <a:t>Instruction</a:t>
            </a:r>
            <a:endParaRPr lang="en-US" sz="2400" dirty="0">
              <a:latin typeface="Georgia" panose="02040502050405020303" pitchFamily="18" charset="0"/>
              <a:ea typeface="Times New Roman"/>
              <a:cs typeface="Times New Roman"/>
              <a:sym typeface="Times New Roman"/>
            </a:endParaRPr>
          </a:p>
        </p:txBody>
      </p:sp>
      <p:sp>
        <p:nvSpPr>
          <p:cNvPr id="182" name="Google Shape;182;p24"/>
          <p:cNvSpPr txBox="1"/>
          <p:nvPr/>
        </p:nvSpPr>
        <p:spPr>
          <a:xfrm>
            <a:off x="76200" y="3837940"/>
            <a:ext cx="3886200" cy="900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Quattrocento Sans"/>
              <a:buNone/>
            </a:pPr>
            <a:r>
              <a:rPr lang="en" sz="2400" b="1" i="0" u="none" strike="noStrike" cap="none" dirty="0">
                <a:solidFill>
                  <a:schemeClr val="dk1"/>
                </a:solidFill>
                <a:latin typeface="Georgia" panose="02040502050405020303" pitchFamily="18" charset="0"/>
                <a:ea typeface="Times New Roman"/>
                <a:cs typeface="Times New Roman"/>
                <a:sym typeface="Times New Roman"/>
              </a:rPr>
              <a:t>Annually, semi-annually, quarterly</a:t>
            </a:r>
            <a:endParaRPr dirty="0">
              <a:latin typeface="Georgia" panose="02040502050405020303" pitchFamily="18" charset="0"/>
              <a:ea typeface="Times New Roman"/>
              <a:cs typeface="Times New Roman"/>
              <a:sym typeface="Times New Roman"/>
            </a:endParaRPr>
          </a:p>
        </p:txBody>
      </p:sp>
      <p:sp>
        <p:nvSpPr>
          <p:cNvPr id="55" name="Google Shape;168;p23"/>
          <p:cNvSpPr txBox="1"/>
          <p:nvPr/>
        </p:nvSpPr>
        <p:spPr>
          <a:xfrm>
            <a:off x="6365223" y="2367034"/>
            <a:ext cx="2941118" cy="891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Arial"/>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TIER 2:  </a:t>
            </a:r>
            <a:r>
              <a:rPr lang="en" sz="2400" dirty="0" smtClean="0">
                <a:solidFill>
                  <a:schemeClr val="dk1"/>
                </a:solidFill>
                <a:latin typeface="Georgia" panose="02040502050405020303" pitchFamily="18" charset="0"/>
                <a:ea typeface="Times New Roman"/>
                <a:cs typeface="Times New Roman"/>
                <a:sym typeface="Times New Roman"/>
              </a:rPr>
              <a:t>Targeted Instruction</a:t>
            </a:r>
            <a:endParaRPr sz="2400" dirty="0">
              <a:latin typeface="Georgia" panose="02040502050405020303" pitchFamily="18" charset="0"/>
              <a:ea typeface="Times New Roman"/>
              <a:cs typeface="Times New Roman"/>
              <a:sym typeface="Times New Roman"/>
            </a:endParaRPr>
          </a:p>
        </p:txBody>
      </p:sp>
      <p:sp>
        <p:nvSpPr>
          <p:cNvPr id="183" name="Google Shape;183;p24"/>
          <p:cNvSpPr txBox="1"/>
          <p:nvPr/>
        </p:nvSpPr>
        <p:spPr>
          <a:xfrm>
            <a:off x="124704" y="2952392"/>
            <a:ext cx="4311300" cy="512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Quattrocento Sans"/>
              <a:buNone/>
            </a:pPr>
            <a:r>
              <a:rPr lang="en" sz="2400" b="1" i="0" u="none" strike="noStrike" cap="none" dirty="0">
                <a:solidFill>
                  <a:schemeClr val="dk1"/>
                </a:solidFill>
                <a:latin typeface="Georgia" panose="02040502050405020303" pitchFamily="18" charset="0"/>
                <a:ea typeface="Times New Roman"/>
                <a:cs typeface="Times New Roman"/>
                <a:sym typeface="Times New Roman"/>
              </a:rPr>
              <a:t>Weekly, bi-weekly</a:t>
            </a:r>
            <a:endParaRPr dirty="0">
              <a:latin typeface="Georgia" panose="02040502050405020303" pitchFamily="18" charset="0"/>
              <a:ea typeface="Times New Roman"/>
              <a:cs typeface="Times New Roman"/>
              <a:sym typeface="Times New Roman"/>
            </a:endParaRPr>
          </a:p>
        </p:txBody>
      </p:sp>
      <p:sp>
        <p:nvSpPr>
          <p:cNvPr id="54" name="Google Shape;169;p23"/>
          <p:cNvSpPr txBox="1"/>
          <p:nvPr/>
        </p:nvSpPr>
        <p:spPr>
          <a:xfrm>
            <a:off x="6382005" y="1243848"/>
            <a:ext cx="2675296" cy="7613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Arial"/>
              <a:buNone/>
            </a:pPr>
            <a:r>
              <a:rPr lang="en" sz="2400" i="0" u="none" strike="noStrike" cap="none" dirty="0">
                <a:solidFill>
                  <a:schemeClr val="dk1"/>
                </a:solidFill>
                <a:latin typeface="Georgia" panose="02040502050405020303" pitchFamily="18" charset="0"/>
                <a:ea typeface="Times New Roman"/>
                <a:cs typeface="Times New Roman"/>
                <a:sym typeface="Times New Roman"/>
              </a:rPr>
              <a:t>TIER 3:  Intensive </a:t>
            </a:r>
            <a:r>
              <a:rPr lang="en" sz="2400" i="0" u="none" strike="noStrike" cap="none" dirty="0" smtClean="0">
                <a:solidFill>
                  <a:schemeClr val="dk1"/>
                </a:solidFill>
                <a:latin typeface="Georgia" panose="02040502050405020303" pitchFamily="18" charset="0"/>
                <a:ea typeface="Times New Roman"/>
                <a:cs typeface="Times New Roman"/>
                <a:sym typeface="Times New Roman"/>
              </a:rPr>
              <a:t>Instruction</a:t>
            </a:r>
            <a:endParaRPr sz="2400" dirty="0">
              <a:latin typeface="Georgia" panose="02040502050405020303" pitchFamily="18" charset="0"/>
              <a:ea typeface="Times New Roman"/>
              <a:cs typeface="Times New Roman"/>
              <a:sym typeface="Times New Roman"/>
            </a:endParaRPr>
          </a:p>
        </p:txBody>
      </p:sp>
      <p:sp>
        <p:nvSpPr>
          <p:cNvPr id="184" name="Google Shape;184;p24"/>
          <p:cNvSpPr txBox="1"/>
          <p:nvPr/>
        </p:nvSpPr>
        <p:spPr>
          <a:xfrm>
            <a:off x="76200" y="1096669"/>
            <a:ext cx="4862400" cy="75780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Quattrocento Sans"/>
              <a:buNone/>
            </a:pPr>
            <a:r>
              <a:rPr lang="en" sz="2400" b="1" i="0" u="none" strike="noStrike" cap="none" dirty="0">
                <a:solidFill>
                  <a:schemeClr val="dk1"/>
                </a:solidFill>
                <a:latin typeface="Georgia" panose="02040502050405020303" pitchFamily="18" charset="0"/>
                <a:ea typeface="Times New Roman"/>
                <a:cs typeface="Times New Roman"/>
                <a:sym typeface="Times New Roman"/>
              </a:rPr>
              <a:t>Minute by minute, hourly, daily, weekly</a:t>
            </a:r>
            <a:endParaRPr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4220</Words>
  <Application>Microsoft Office PowerPoint</Application>
  <PresentationFormat>On-screen Show (16:9)</PresentationFormat>
  <Paragraphs>419</Paragraphs>
  <Slides>36</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Helvetica Neue</vt:lpstr>
      <vt:lpstr>Quattrocento Sans</vt:lpstr>
      <vt:lpstr>Arial</vt:lpstr>
      <vt:lpstr>Roboto</vt:lpstr>
      <vt:lpstr>Candara</vt:lpstr>
      <vt:lpstr>Source Sans Pro</vt:lpstr>
      <vt:lpstr>Verdana</vt:lpstr>
      <vt:lpstr>Times New Roman</vt:lpstr>
      <vt:lpstr>Calibri</vt:lpstr>
      <vt:lpstr>Georgia</vt:lpstr>
      <vt:lpstr>Simple Light</vt:lpstr>
      <vt:lpstr>Inclusive Placement Opportunities for Preschoolers:</vt:lpstr>
      <vt:lpstr>  Module 8: </vt:lpstr>
      <vt:lpstr>Learning Objectives</vt:lpstr>
      <vt:lpstr>Designing and Implementing Curriculum  Framework  for ALL Children </vt:lpstr>
      <vt:lpstr>           “DATA”  IT’S NOT A FOUR LETTER WORD!       </vt:lpstr>
      <vt:lpstr>Using Your Data</vt:lpstr>
      <vt:lpstr>Performance Monitoring, Slide 1</vt:lpstr>
      <vt:lpstr>Performance Monitoring, Slide 2</vt:lpstr>
      <vt:lpstr>Performance Monitoring, Slide 3</vt:lpstr>
      <vt:lpstr>Types of Data  Quantitative vs. Qualitative</vt:lpstr>
      <vt:lpstr>Types of Data: Qualitative and Quantitative</vt:lpstr>
      <vt:lpstr>Data Matrix 1=model or assistance, 2=gesture prompt, 3=independent</vt:lpstr>
      <vt:lpstr>Data Collection Sheet </vt:lpstr>
      <vt:lpstr>Data Summary Sheet Example</vt:lpstr>
      <vt:lpstr>Mrs. Donovan </vt:lpstr>
      <vt:lpstr>What is Analysis?</vt:lpstr>
      <vt:lpstr>Convert to Percentages</vt:lpstr>
      <vt:lpstr>Which is more helpful?</vt:lpstr>
      <vt:lpstr>Identify Patterns</vt:lpstr>
      <vt:lpstr>Find the Patterns </vt:lpstr>
      <vt:lpstr>Visually Analyze </vt:lpstr>
      <vt:lpstr>Analyze </vt:lpstr>
      <vt:lpstr>Let’s Review….</vt:lpstr>
      <vt:lpstr>Sort and Prioritize</vt:lpstr>
      <vt:lpstr>Tier 1 Needs</vt:lpstr>
      <vt:lpstr>Tier 2 Needs</vt:lpstr>
      <vt:lpstr>Tier 3 Needs</vt:lpstr>
      <vt:lpstr>Identify Tier 1, Tier 2 and Tier 3 </vt:lpstr>
      <vt:lpstr>Other Considerations</vt:lpstr>
      <vt:lpstr>Activities and Instruction</vt:lpstr>
      <vt:lpstr>Identify the Activities and Instruction</vt:lpstr>
      <vt:lpstr>Changes  </vt:lpstr>
      <vt:lpstr>Now, Let’s Think about YOUR Students </vt:lpstr>
      <vt:lpstr>Resources, Slide 1</vt:lpstr>
      <vt:lpstr>Resources, Slide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Placement Opportunities for Preschoolers:</dc:title>
  <dc:creator>Mary Tobin</dc:creator>
  <cp:lastModifiedBy>Jacqueline Kilkeary</cp:lastModifiedBy>
  <cp:revision>38</cp:revision>
  <dcterms:modified xsi:type="dcterms:W3CDTF">2019-07-01T00:48:10Z</dcterms:modified>
</cp:coreProperties>
</file>